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06" r:id="rId1"/>
  </p:sldMasterIdLst>
  <p:notesMasterIdLst>
    <p:notesMasterId r:id="rId20"/>
  </p:notesMasterIdLst>
  <p:sldIdLst>
    <p:sldId id="256" r:id="rId2"/>
    <p:sldId id="257" r:id="rId3"/>
    <p:sldId id="272" r:id="rId4"/>
    <p:sldId id="273" r:id="rId5"/>
    <p:sldId id="261" r:id="rId6"/>
    <p:sldId id="258" r:id="rId7"/>
    <p:sldId id="259" r:id="rId8"/>
    <p:sldId id="260" r:id="rId9"/>
    <p:sldId id="262" r:id="rId10"/>
    <p:sldId id="264" r:id="rId11"/>
    <p:sldId id="265" r:id="rId12"/>
    <p:sldId id="267" r:id="rId13"/>
    <p:sldId id="268" r:id="rId14"/>
    <p:sldId id="266" r:id="rId15"/>
    <p:sldId id="263" r:id="rId16"/>
    <p:sldId id="270" r:id="rId17"/>
    <p:sldId id="271" r:id="rId18"/>
    <p:sldId id="269"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51016"/>
    <a:srgbClr val="6EEC7D"/>
    <a:srgbClr val="A50021"/>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1194" y="4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F0627E1-AFBB-4BE4-94E8-F69DE0C58247}" type="datetimeFigureOut">
              <a:rPr lang="pt-BR" smtClean="0"/>
              <a:t>06/08/2025</a:t>
            </a:fld>
            <a:endParaRPr lang="pt-BR"/>
          </a:p>
        </p:txBody>
      </p:sp>
      <p:sp>
        <p:nvSpPr>
          <p:cNvPr id="4" name="Espaço Reservado para Imagem de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967EDC2-FFC2-41BF-BD01-2B583B7E6FE6}" type="slidenum">
              <a:rPr lang="pt-BR" smtClean="0"/>
              <a:t>‹nº›</a:t>
            </a:fld>
            <a:endParaRPr lang="pt-BR"/>
          </a:p>
        </p:txBody>
      </p:sp>
    </p:spTree>
    <p:extLst>
      <p:ext uri="{BB962C8B-B14F-4D97-AF65-F5344CB8AC3E}">
        <p14:creationId xmlns:p14="http://schemas.microsoft.com/office/powerpoint/2010/main" val="20390644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ide de Título">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pt-BR"/>
              <a:t>Clique para editar o título Mestre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pt-BR"/>
              <a:t>Clique para editar o estilo do subtítulo Mestre</a:t>
            </a:r>
            <a:endParaRPr lang="en-US" dirty="0"/>
          </a:p>
        </p:txBody>
      </p:sp>
      <p:sp>
        <p:nvSpPr>
          <p:cNvPr id="4" name="Date Placeholder 3"/>
          <p:cNvSpPr>
            <a:spLocks noGrp="1"/>
          </p:cNvSpPr>
          <p:nvPr>
            <p:ph type="dt" sz="half" idx="10"/>
          </p:nvPr>
        </p:nvSpPr>
        <p:spPr/>
        <p:txBody>
          <a:bodyPr/>
          <a:lstStyle/>
          <a:p>
            <a:fld id="{8A7E7F85-DE45-43C7-A5D6-E64E563E2B43}" type="datetime1">
              <a:rPr lang="en-US" smtClean="0"/>
              <a:t>8/6/2025</a:t>
            </a:fld>
            <a:endParaRPr lang="en-US" dirty="0"/>
          </a:p>
        </p:txBody>
      </p:sp>
      <p:sp>
        <p:nvSpPr>
          <p:cNvPr id="5" name="Footer Placeholder 4"/>
          <p:cNvSpPr>
            <a:spLocks noGrp="1"/>
          </p:cNvSpPr>
          <p:nvPr>
            <p:ph type="ftr" sz="quarter" idx="11"/>
          </p:nvPr>
        </p:nvSpPr>
        <p:spPr/>
        <p:txBody>
          <a:bodyPr/>
          <a:lstStyle/>
          <a:p>
            <a:r>
              <a:rPr lang="en-US"/>
              <a:t>ogg</a:t>
            </a:r>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CC057153-B650-4DEB-B370-79DDCFDCE934}" type="slidenum">
              <a:rPr lang="en-US" smtClean="0"/>
              <a:pPr/>
              <a:t>‹nº›</a:t>
            </a:fld>
            <a:endParaRPr lang="en-US" dirty="0"/>
          </a:p>
        </p:txBody>
      </p:sp>
    </p:spTree>
    <p:extLst>
      <p:ext uri="{BB962C8B-B14F-4D97-AF65-F5344CB8AC3E}">
        <p14:creationId xmlns:p14="http://schemas.microsoft.com/office/powerpoint/2010/main" val="18247905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Vertical Text Placeholder 2"/>
          <p:cNvSpPr>
            <a:spLocks noGrp="1"/>
          </p:cNvSpPr>
          <p:nvPr>
            <p:ph type="body" orient="vert" idx="1"/>
          </p:nvPr>
        </p:nvSpPr>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12A07C76-A060-4660-9D1F-29394A67A1C6}" type="datetime1">
              <a:rPr lang="en-US" smtClean="0"/>
              <a:t>8/6/2025</a:t>
            </a:fld>
            <a:endParaRPr lang="en-US" dirty="0"/>
          </a:p>
        </p:txBody>
      </p:sp>
      <p:sp>
        <p:nvSpPr>
          <p:cNvPr id="5" name="Footer Placeholder 4"/>
          <p:cNvSpPr>
            <a:spLocks noGrp="1"/>
          </p:cNvSpPr>
          <p:nvPr>
            <p:ph type="ftr" sz="quarter" idx="11"/>
          </p:nvPr>
        </p:nvSpPr>
        <p:spPr/>
        <p:txBody>
          <a:bodyPr/>
          <a:lstStyle/>
          <a:p>
            <a:r>
              <a:rPr lang="en-US"/>
              <a:t>ogg</a:t>
            </a:r>
            <a:endParaRPr lang="en-US" dirty="0"/>
          </a:p>
        </p:txBody>
      </p:sp>
      <p:sp>
        <p:nvSpPr>
          <p:cNvPr id="6" name="Slide Number Placeholder 5"/>
          <p:cNvSpPr>
            <a:spLocks noGrp="1"/>
          </p:cNvSpPr>
          <p:nvPr>
            <p:ph type="sldNum" sz="quarter" idx="12"/>
          </p:nvPr>
        </p:nvSpPr>
        <p:spPr/>
        <p:txBody>
          <a:bodyPr/>
          <a:lstStyle/>
          <a:p>
            <a:fld id="{CC057153-B650-4DEB-B370-79DDCFDCE934}" type="slidenum">
              <a:rPr lang="en-US" smtClean="0"/>
              <a:pPr/>
              <a:t>‹nº›</a:t>
            </a:fld>
            <a:endParaRPr lang="en-US" dirty="0"/>
          </a:p>
        </p:txBody>
      </p:sp>
    </p:spTree>
    <p:extLst>
      <p:ext uri="{BB962C8B-B14F-4D97-AF65-F5344CB8AC3E}">
        <p14:creationId xmlns:p14="http://schemas.microsoft.com/office/powerpoint/2010/main" val="9555202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pt-BR"/>
              <a:t>Clique para editar o título Mestre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BCAB07A1-F50B-4057-8064-87099111F7A1}" type="datetime1">
              <a:rPr lang="en-US" smtClean="0"/>
              <a:t>8/6/2025</a:t>
            </a:fld>
            <a:endParaRPr lang="en-US" dirty="0"/>
          </a:p>
        </p:txBody>
      </p:sp>
      <p:sp>
        <p:nvSpPr>
          <p:cNvPr id="5" name="Footer Placeholder 4"/>
          <p:cNvSpPr>
            <a:spLocks noGrp="1"/>
          </p:cNvSpPr>
          <p:nvPr>
            <p:ph type="ftr" sz="quarter" idx="11"/>
          </p:nvPr>
        </p:nvSpPr>
        <p:spPr/>
        <p:txBody>
          <a:bodyPr/>
          <a:lstStyle/>
          <a:p>
            <a:r>
              <a:rPr lang="en-US"/>
              <a:t>ogg</a:t>
            </a:r>
            <a:endParaRPr lang="en-US" dirty="0"/>
          </a:p>
        </p:txBody>
      </p:sp>
      <p:sp>
        <p:nvSpPr>
          <p:cNvPr id="6" name="Slide Number Placeholder 5"/>
          <p:cNvSpPr>
            <a:spLocks noGrp="1"/>
          </p:cNvSpPr>
          <p:nvPr>
            <p:ph type="sldNum" sz="quarter" idx="12"/>
          </p:nvPr>
        </p:nvSpPr>
        <p:spPr/>
        <p:txBody>
          <a:bodyPr/>
          <a:lstStyle/>
          <a:p>
            <a:fld id="{CC057153-B650-4DEB-B370-79DDCFDCE934}" type="slidenum">
              <a:rPr lang="en-US" smtClean="0"/>
              <a:pPr/>
              <a:t>‹nº›</a:t>
            </a:fld>
            <a:endParaRPr lang="en-US" dirty="0"/>
          </a:p>
        </p:txBody>
      </p:sp>
    </p:spTree>
    <p:extLst>
      <p:ext uri="{BB962C8B-B14F-4D97-AF65-F5344CB8AC3E}">
        <p14:creationId xmlns:p14="http://schemas.microsoft.com/office/powerpoint/2010/main" val="8519140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Conten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33D9-FD02-59E2-0F81-A0B7201D2DA0}"/>
              </a:ext>
            </a:extLst>
          </p:cNvPr>
          <p:cNvSpPr>
            <a:spLocks noGrp="1"/>
          </p:cNvSpPr>
          <p:nvPr>
            <p:ph type="title"/>
          </p:nvPr>
        </p:nvSpPr>
        <p:spPr>
          <a:xfrm>
            <a:off x="1014984" y="2478024"/>
            <a:ext cx="4325112" cy="2454796"/>
          </a:xfrm>
        </p:spPr>
        <p:txBody>
          <a:bodyPr anchor="t">
            <a:normAutofit/>
          </a:bodyPr>
          <a:lstStyle>
            <a:lvl1pPr>
              <a:defRPr sz="4400"/>
            </a:lvl1pPr>
          </a:lstStyle>
          <a:p>
            <a:r>
              <a:rPr lang="en-US" dirty="0"/>
              <a:t>Click to edit Master title style</a:t>
            </a:r>
          </a:p>
        </p:txBody>
      </p:sp>
      <p:sp>
        <p:nvSpPr>
          <p:cNvPr id="8" name="Content Placeholder 7">
            <a:extLst>
              <a:ext uri="{FF2B5EF4-FFF2-40B4-BE49-F238E27FC236}">
                <a16:creationId xmlns:a16="http://schemas.microsoft.com/office/drawing/2014/main" id="{7D633F00-464B-3088-812A-40496FD1021A}"/>
              </a:ext>
            </a:extLst>
          </p:cNvPr>
          <p:cNvSpPr>
            <a:spLocks noGrp="1"/>
          </p:cNvSpPr>
          <p:nvPr>
            <p:ph sz="quarter" idx="13"/>
          </p:nvPr>
        </p:nvSpPr>
        <p:spPr>
          <a:xfrm>
            <a:off x="6273800" y="2478024"/>
            <a:ext cx="4325112" cy="2454796"/>
          </a:xfrm>
        </p:spPr>
        <p:txBody>
          <a:bodyPr vert="horz" lIns="91440" tIns="45720" rIns="91440" bIns="45720" rtlCol="0">
            <a:normAutofit/>
          </a:bodyPr>
          <a:lstStyle>
            <a:lvl1pPr marL="0" indent="0">
              <a:buNone/>
              <a:defRPr lang="en-US" dirty="0"/>
            </a:lvl1pPr>
            <a:lvl2pPr marL="228600" indent="0">
              <a:buNone/>
              <a:defRPr lang="en-US" dirty="0"/>
            </a:lvl2pPr>
            <a:lvl3pPr marL="457200" indent="0">
              <a:buNone/>
              <a:defRPr lang="en-US" dirty="0"/>
            </a:lvl3pPr>
            <a:lvl4pPr marL="685800" indent="0">
              <a:buNone/>
              <a:defRPr lang="en-US" dirty="0"/>
            </a:lvl4pPr>
            <a:lvl5pPr marL="914400" indent="0">
              <a:buNone/>
              <a:defRPr lang="en-US" dirty="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p>
            <a:fld id="{E55E8912-A5ED-4BB8-9313-685B53C028A8}" type="datetime1">
              <a:rPr lang="en-US" smtClean="0"/>
              <a:t>8/6/2025</a:t>
            </a:fld>
            <a:endParaRPr lang="en-US"/>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p>
            <a:r>
              <a:rPr lang="en-US"/>
              <a:t>ogg</a:t>
            </a:r>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p>
            <a:fld id="{CC057153-B650-4DEB-B370-79DDCFDCE934}" type="slidenum">
              <a:rPr lang="en-US" smtClean="0"/>
              <a:t>‹nº›</a:t>
            </a:fld>
            <a:endParaRPr lang="en-US"/>
          </a:p>
        </p:txBody>
      </p:sp>
    </p:spTree>
    <p:extLst>
      <p:ext uri="{BB962C8B-B14F-4D97-AF65-F5344CB8AC3E}">
        <p14:creationId xmlns:p14="http://schemas.microsoft.com/office/powerpoint/2010/main" val="29201875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Content Placeholder 2"/>
          <p:cNvSpPr>
            <a:spLocks noGrp="1"/>
          </p:cNvSpPr>
          <p:nvPr>
            <p:ph idx="1"/>
          </p:nvPr>
        </p:nvSpPr>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6D3C0DA8-3680-43D3-8BCA-B9ACDFF4C7A9}" type="datetime1">
              <a:rPr lang="en-US" smtClean="0"/>
              <a:t>8/6/2025</a:t>
            </a:fld>
            <a:endParaRPr lang="en-US" dirty="0"/>
          </a:p>
        </p:txBody>
      </p:sp>
      <p:sp>
        <p:nvSpPr>
          <p:cNvPr id="5" name="Footer Placeholder 4"/>
          <p:cNvSpPr>
            <a:spLocks noGrp="1"/>
          </p:cNvSpPr>
          <p:nvPr>
            <p:ph type="ftr" sz="quarter" idx="11"/>
          </p:nvPr>
        </p:nvSpPr>
        <p:spPr/>
        <p:txBody>
          <a:bodyPr/>
          <a:lstStyle/>
          <a:p>
            <a:r>
              <a:rPr lang="en-US"/>
              <a:t>ogg</a:t>
            </a:r>
            <a:endParaRPr lang="en-US" dirty="0"/>
          </a:p>
        </p:txBody>
      </p:sp>
      <p:sp>
        <p:nvSpPr>
          <p:cNvPr id="6" name="Slide Number Placeholder 5"/>
          <p:cNvSpPr>
            <a:spLocks noGrp="1"/>
          </p:cNvSpPr>
          <p:nvPr>
            <p:ph type="sldNum" sz="quarter" idx="12"/>
          </p:nvPr>
        </p:nvSpPr>
        <p:spPr/>
        <p:txBody>
          <a:bodyPr/>
          <a:lstStyle/>
          <a:p>
            <a:fld id="{CC057153-B650-4DEB-B370-79DDCFDCE934}" type="slidenum">
              <a:rPr lang="en-US" smtClean="0"/>
              <a:pPr/>
              <a:t>‹nº›</a:t>
            </a:fld>
            <a:endParaRPr lang="en-US" dirty="0"/>
          </a:p>
        </p:txBody>
      </p:sp>
    </p:spTree>
    <p:extLst>
      <p:ext uri="{BB962C8B-B14F-4D97-AF65-F5344CB8AC3E}">
        <p14:creationId xmlns:p14="http://schemas.microsoft.com/office/powerpoint/2010/main" val="4684279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Cabeçalho da Seção">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pt-BR"/>
              <a:t>Clique para editar o título Mestre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a:t>Clique para editar os estilos de texto Mestres</a:t>
            </a:r>
          </a:p>
        </p:txBody>
      </p:sp>
      <p:sp>
        <p:nvSpPr>
          <p:cNvPr id="4" name="Date Placeholder 3"/>
          <p:cNvSpPr>
            <a:spLocks noGrp="1"/>
          </p:cNvSpPr>
          <p:nvPr>
            <p:ph type="dt" sz="half" idx="10"/>
          </p:nvPr>
        </p:nvSpPr>
        <p:spPr>
          <a:xfrm>
            <a:off x="8593667" y="6272784"/>
            <a:ext cx="2644309" cy="365125"/>
          </a:xfrm>
        </p:spPr>
        <p:txBody>
          <a:bodyPr/>
          <a:lstStyle/>
          <a:p>
            <a:fld id="{317D6652-BC72-408F-BCA9-3AEAF8EAA347}" type="datetime1">
              <a:rPr lang="en-US" smtClean="0"/>
              <a:t>8/6/2025</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r>
              <a:rPr lang="en-US"/>
              <a:t>ogg</a:t>
            </a:r>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CC057153-B650-4DEB-B370-79DDCFDCE934}" type="slidenum">
              <a:rPr lang="en-US" smtClean="0"/>
              <a:pPr/>
              <a:t>‹nº›</a:t>
            </a:fld>
            <a:endParaRPr lang="en-US" dirty="0"/>
          </a:p>
        </p:txBody>
      </p:sp>
    </p:spTree>
    <p:extLst>
      <p:ext uri="{BB962C8B-B14F-4D97-AF65-F5344CB8AC3E}">
        <p14:creationId xmlns:p14="http://schemas.microsoft.com/office/powerpoint/2010/main" val="21955827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Date Placeholder 4"/>
          <p:cNvSpPr>
            <a:spLocks noGrp="1"/>
          </p:cNvSpPr>
          <p:nvPr>
            <p:ph type="dt" sz="half" idx="10"/>
          </p:nvPr>
        </p:nvSpPr>
        <p:spPr/>
        <p:txBody>
          <a:bodyPr/>
          <a:lstStyle/>
          <a:p>
            <a:fld id="{B4F978DB-D9A5-40CC-93A6-67A66CF5AB15}" type="datetime1">
              <a:rPr lang="en-US" smtClean="0"/>
              <a:t>8/6/2025</a:t>
            </a:fld>
            <a:endParaRPr lang="en-US" dirty="0"/>
          </a:p>
        </p:txBody>
      </p:sp>
      <p:sp>
        <p:nvSpPr>
          <p:cNvPr id="6" name="Footer Placeholder 5"/>
          <p:cNvSpPr>
            <a:spLocks noGrp="1"/>
          </p:cNvSpPr>
          <p:nvPr>
            <p:ph type="ftr" sz="quarter" idx="11"/>
          </p:nvPr>
        </p:nvSpPr>
        <p:spPr/>
        <p:txBody>
          <a:bodyPr/>
          <a:lstStyle/>
          <a:p>
            <a:r>
              <a:rPr lang="en-US"/>
              <a:t>ogg</a:t>
            </a:r>
            <a:endParaRPr lang="en-US" dirty="0"/>
          </a:p>
        </p:txBody>
      </p:sp>
      <p:sp>
        <p:nvSpPr>
          <p:cNvPr id="7" name="Slide Number Placeholder 6"/>
          <p:cNvSpPr>
            <a:spLocks noGrp="1"/>
          </p:cNvSpPr>
          <p:nvPr>
            <p:ph type="sldNum" sz="quarter" idx="12"/>
          </p:nvPr>
        </p:nvSpPr>
        <p:spPr/>
        <p:txBody>
          <a:bodyPr/>
          <a:lstStyle/>
          <a:p>
            <a:fld id="{CC057153-B650-4DEB-B370-79DDCFDCE934}" type="slidenum">
              <a:rPr lang="en-US" smtClean="0"/>
              <a:pPr/>
              <a:t>‹nº›</a:t>
            </a:fld>
            <a:endParaRPr lang="en-US" dirty="0"/>
          </a:p>
        </p:txBody>
      </p:sp>
    </p:spTree>
    <p:extLst>
      <p:ext uri="{BB962C8B-B14F-4D97-AF65-F5344CB8AC3E}">
        <p14:creationId xmlns:p14="http://schemas.microsoft.com/office/powerpoint/2010/main" val="11984636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pt-BR"/>
              <a:t>Clique para editar o título Mestre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7" name="Date Placeholder 6"/>
          <p:cNvSpPr>
            <a:spLocks noGrp="1"/>
          </p:cNvSpPr>
          <p:nvPr>
            <p:ph type="dt" sz="half" idx="10"/>
          </p:nvPr>
        </p:nvSpPr>
        <p:spPr/>
        <p:txBody>
          <a:bodyPr/>
          <a:lstStyle/>
          <a:p>
            <a:fld id="{E7A76CA3-0F98-4207-9100-6D95D3783C22}" type="datetime1">
              <a:rPr lang="en-US" smtClean="0"/>
              <a:t>8/6/2025</a:t>
            </a:fld>
            <a:endParaRPr lang="en-US" dirty="0"/>
          </a:p>
        </p:txBody>
      </p:sp>
      <p:sp>
        <p:nvSpPr>
          <p:cNvPr id="8" name="Footer Placeholder 7"/>
          <p:cNvSpPr>
            <a:spLocks noGrp="1"/>
          </p:cNvSpPr>
          <p:nvPr>
            <p:ph type="ftr" sz="quarter" idx="11"/>
          </p:nvPr>
        </p:nvSpPr>
        <p:spPr/>
        <p:txBody>
          <a:bodyPr/>
          <a:lstStyle/>
          <a:p>
            <a:r>
              <a:rPr lang="en-US"/>
              <a:t>ogg</a:t>
            </a:r>
            <a:endParaRPr lang="en-US" dirty="0"/>
          </a:p>
        </p:txBody>
      </p:sp>
      <p:sp>
        <p:nvSpPr>
          <p:cNvPr id="9" name="Slide Number Placeholder 8"/>
          <p:cNvSpPr>
            <a:spLocks noGrp="1"/>
          </p:cNvSpPr>
          <p:nvPr>
            <p:ph type="sldNum" sz="quarter" idx="12"/>
          </p:nvPr>
        </p:nvSpPr>
        <p:spPr/>
        <p:txBody>
          <a:bodyPr/>
          <a:lstStyle/>
          <a:p>
            <a:fld id="{CC057153-B650-4DEB-B370-79DDCFDCE934}" type="slidenum">
              <a:rPr lang="en-US" smtClean="0"/>
              <a:pPr/>
              <a:t>‹nº›</a:t>
            </a:fld>
            <a:endParaRPr lang="en-US" dirty="0"/>
          </a:p>
        </p:txBody>
      </p:sp>
    </p:spTree>
    <p:extLst>
      <p:ext uri="{BB962C8B-B14F-4D97-AF65-F5344CB8AC3E}">
        <p14:creationId xmlns:p14="http://schemas.microsoft.com/office/powerpoint/2010/main" val="42694000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pt-BR"/>
              <a:t>Clique para editar o título Mestre</a:t>
            </a:r>
            <a:endParaRPr lang="en-US" dirty="0"/>
          </a:p>
        </p:txBody>
      </p:sp>
      <p:sp>
        <p:nvSpPr>
          <p:cNvPr id="3" name="Date Placeholder 2"/>
          <p:cNvSpPr>
            <a:spLocks noGrp="1"/>
          </p:cNvSpPr>
          <p:nvPr>
            <p:ph type="dt" sz="half" idx="10"/>
          </p:nvPr>
        </p:nvSpPr>
        <p:spPr/>
        <p:txBody>
          <a:bodyPr/>
          <a:lstStyle/>
          <a:p>
            <a:fld id="{90EDDECC-C633-4992-BF8C-68D8CE98E625}" type="datetime1">
              <a:rPr lang="en-US" smtClean="0"/>
              <a:t>8/6/2025</a:t>
            </a:fld>
            <a:endParaRPr lang="en-US" dirty="0"/>
          </a:p>
        </p:txBody>
      </p:sp>
      <p:sp>
        <p:nvSpPr>
          <p:cNvPr id="4" name="Footer Placeholder 3"/>
          <p:cNvSpPr>
            <a:spLocks noGrp="1"/>
          </p:cNvSpPr>
          <p:nvPr>
            <p:ph type="ftr" sz="quarter" idx="11"/>
          </p:nvPr>
        </p:nvSpPr>
        <p:spPr/>
        <p:txBody>
          <a:bodyPr/>
          <a:lstStyle/>
          <a:p>
            <a:r>
              <a:rPr lang="en-US"/>
              <a:t>ogg</a:t>
            </a:r>
            <a:endParaRPr lang="en-US" dirty="0"/>
          </a:p>
        </p:txBody>
      </p:sp>
      <p:sp>
        <p:nvSpPr>
          <p:cNvPr id="5" name="Slide Number Placeholder 4"/>
          <p:cNvSpPr>
            <a:spLocks noGrp="1"/>
          </p:cNvSpPr>
          <p:nvPr>
            <p:ph type="sldNum" sz="quarter" idx="12"/>
          </p:nvPr>
        </p:nvSpPr>
        <p:spPr/>
        <p:txBody>
          <a:bodyPr/>
          <a:lstStyle/>
          <a:p>
            <a:fld id="{CC057153-B650-4DEB-B370-79DDCFDCE934}" type="slidenum">
              <a:rPr lang="en-US" smtClean="0"/>
              <a:pPr/>
              <a:t>‹nº›</a:t>
            </a:fld>
            <a:endParaRPr lang="en-US" dirty="0"/>
          </a:p>
        </p:txBody>
      </p:sp>
    </p:spTree>
    <p:extLst>
      <p:ext uri="{BB962C8B-B14F-4D97-AF65-F5344CB8AC3E}">
        <p14:creationId xmlns:p14="http://schemas.microsoft.com/office/powerpoint/2010/main" val="26028179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76017E-5360-4281-AFF9-9DF8EC484785}" type="datetime1">
              <a:rPr lang="en-US" smtClean="0"/>
              <a:t>8/6/2025</a:t>
            </a:fld>
            <a:endParaRPr lang="en-US" dirty="0"/>
          </a:p>
        </p:txBody>
      </p:sp>
      <p:sp>
        <p:nvSpPr>
          <p:cNvPr id="3" name="Footer Placeholder 2"/>
          <p:cNvSpPr>
            <a:spLocks noGrp="1"/>
          </p:cNvSpPr>
          <p:nvPr>
            <p:ph type="ftr" sz="quarter" idx="11"/>
          </p:nvPr>
        </p:nvSpPr>
        <p:spPr/>
        <p:txBody>
          <a:bodyPr/>
          <a:lstStyle/>
          <a:p>
            <a:r>
              <a:rPr lang="en-US"/>
              <a:t>ogg</a:t>
            </a:r>
            <a:endParaRPr lang="en-US" dirty="0"/>
          </a:p>
        </p:txBody>
      </p:sp>
      <p:sp>
        <p:nvSpPr>
          <p:cNvPr id="4" name="Slide Number Placeholder 3"/>
          <p:cNvSpPr>
            <a:spLocks noGrp="1"/>
          </p:cNvSpPr>
          <p:nvPr>
            <p:ph type="sldNum" sz="quarter" idx="12"/>
          </p:nvPr>
        </p:nvSpPr>
        <p:spPr/>
        <p:txBody>
          <a:bodyPr/>
          <a:lstStyle/>
          <a:p>
            <a:fld id="{CC057153-B650-4DEB-B370-79DDCFDCE934}" type="slidenum">
              <a:rPr lang="en-US" smtClean="0"/>
              <a:pPr/>
              <a:t>‹nº›</a:t>
            </a:fld>
            <a:endParaRPr lang="en-US" dirty="0"/>
          </a:p>
        </p:txBody>
      </p:sp>
    </p:spTree>
    <p:extLst>
      <p:ext uri="{BB962C8B-B14F-4D97-AF65-F5344CB8AC3E}">
        <p14:creationId xmlns:p14="http://schemas.microsoft.com/office/powerpoint/2010/main" val="22586198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údo com Legenda">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pt-BR"/>
              <a:t>Clique para editar o título Mestre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a:t>Clique para editar os estilos de texto Mestres</a:t>
            </a:r>
          </a:p>
        </p:txBody>
      </p:sp>
      <p:sp>
        <p:nvSpPr>
          <p:cNvPr id="5" name="Date Placeholder 4"/>
          <p:cNvSpPr>
            <a:spLocks noGrp="1"/>
          </p:cNvSpPr>
          <p:nvPr>
            <p:ph type="dt" sz="half" idx="10"/>
          </p:nvPr>
        </p:nvSpPr>
        <p:spPr/>
        <p:txBody>
          <a:bodyPr/>
          <a:lstStyle/>
          <a:p>
            <a:fld id="{1CB0A62F-9480-4D70-8BEA-B3A1C623969F}" type="datetime1">
              <a:rPr lang="en-US" smtClean="0"/>
              <a:t>8/6/2025</a:t>
            </a:fld>
            <a:endParaRPr lang="en-US" dirty="0"/>
          </a:p>
        </p:txBody>
      </p:sp>
      <p:sp>
        <p:nvSpPr>
          <p:cNvPr id="6" name="Footer Placeholder 5"/>
          <p:cNvSpPr>
            <a:spLocks noGrp="1"/>
          </p:cNvSpPr>
          <p:nvPr>
            <p:ph type="ftr" sz="quarter" idx="11"/>
          </p:nvPr>
        </p:nvSpPr>
        <p:spPr/>
        <p:txBody>
          <a:bodyPr/>
          <a:lstStyle/>
          <a:p>
            <a:r>
              <a:rPr lang="en-US"/>
              <a:t>ogg</a:t>
            </a:r>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CC057153-B650-4DEB-B370-79DDCFDCE934}" type="slidenum">
              <a:rPr lang="en-US" smtClean="0"/>
              <a:pPr/>
              <a:t>‹nº›</a:t>
            </a:fld>
            <a:endParaRPr lang="en-US" dirty="0"/>
          </a:p>
        </p:txBody>
      </p:sp>
    </p:spTree>
    <p:extLst>
      <p:ext uri="{BB962C8B-B14F-4D97-AF65-F5344CB8AC3E}">
        <p14:creationId xmlns:p14="http://schemas.microsoft.com/office/powerpoint/2010/main" val="45163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m com Legenda">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pt-BR"/>
              <a:t>Clique para editar o título Mestre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t-BR"/>
              <a:t>Clique no ícone para adicionar uma imagem</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a:t>Clique para editar os estilos de texto Mestres</a:t>
            </a:r>
          </a:p>
        </p:txBody>
      </p:sp>
      <p:sp>
        <p:nvSpPr>
          <p:cNvPr id="5" name="Date Placeholder 4"/>
          <p:cNvSpPr>
            <a:spLocks noGrp="1"/>
          </p:cNvSpPr>
          <p:nvPr>
            <p:ph type="dt" sz="half" idx="10"/>
          </p:nvPr>
        </p:nvSpPr>
        <p:spPr/>
        <p:txBody>
          <a:bodyPr/>
          <a:lstStyle/>
          <a:p>
            <a:fld id="{608FDE11-7CC6-4BE6-8C24-E15C65F8A6C1}" type="datetime1">
              <a:rPr lang="en-US" smtClean="0"/>
              <a:t>8/6/2025</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CC057153-B650-4DEB-B370-79DDCFDCE934}" type="slidenum">
              <a:rPr lang="en-US" smtClean="0"/>
              <a:pPr/>
              <a:t>‹nº›</a:t>
            </a:fld>
            <a:endParaRPr lang="en-US" dirty="0"/>
          </a:p>
        </p:txBody>
      </p:sp>
    </p:spTree>
    <p:extLst>
      <p:ext uri="{BB962C8B-B14F-4D97-AF65-F5344CB8AC3E}">
        <p14:creationId xmlns:p14="http://schemas.microsoft.com/office/powerpoint/2010/main" val="42360254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microsoft.com/office/2007/relationships/hdphoto" Target="../media/hdphoto1.wdp"/><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pt-BR"/>
              <a:t>Clique para editar o título Mestre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BDC5DFA-5CAF-48E3-9B15-EBBDD32426C9}" type="datetime1">
              <a:rPr lang="en-US" smtClean="0"/>
              <a:t>8/6/2025</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r>
              <a:rPr lang="en-US"/>
              <a:t>ogg</a:t>
            </a:r>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4">
                <a:duotone>
                  <a:schemeClr val="accent1">
                    <a:shade val="45000"/>
                    <a:satMod val="135000"/>
                  </a:schemeClr>
                  <a:prstClr val="white"/>
                </a:duotone>
                <a:extLst>
                  <a:ext uri="{BEBA8EAE-BF5A-486C-A8C5-ECC9F3942E4B}">
                    <a14:imgProps xmlns:a14="http://schemas.microsoft.com/office/drawing/2010/main">
                      <a14:imgLayer r:embed="rId1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CC057153-B650-4DEB-B370-79DDCFDCE934}" type="slidenum">
              <a:rPr lang="en-US" smtClean="0"/>
              <a:pPr/>
              <a:t>‹nº›</a:t>
            </a:fld>
            <a:endParaRPr lang="en-US" dirty="0"/>
          </a:p>
        </p:txBody>
      </p:sp>
    </p:spTree>
    <p:extLst>
      <p:ext uri="{BB962C8B-B14F-4D97-AF65-F5344CB8AC3E}">
        <p14:creationId xmlns:p14="http://schemas.microsoft.com/office/powerpoint/2010/main" val="2267004794"/>
      </p:ext>
    </p:extLst>
  </p:cSld>
  <p:clrMap bg1="lt1" tx1="dk1" bg2="lt2" tx2="dk2" accent1="accent1" accent2="accent2" accent3="accent3" accent4="accent4" accent5="accent5" accent6="accent6" hlink="hlink" folHlink="folHlink"/>
  <p:sldLayoutIdLst>
    <p:sldLayoutId id="2147483807" r:id="rId1"/>
    <p:sldLayoutId id="2147483808" r:id="rId2"/>
    <p:sldLayoutId id="2147483809" r:id="rId3"/>
    <p:sldLayoutId id="2147483810" r:id="rId4"/>
    <p:sldLayoutId id="2147483811" r:id="rId5"/>
    <p:sldLayoutId id="2147483812" r:id="rId6"/>
    <p:sldLayoutId id="2147483813" r:id="rId7"/>
    <p:sldLayoutId id="2147483814" r:id="rId8"/>
    <p:sldLayoutId id="2147483815" r:id="rId9"/>
    <p:sldLayoutId id="2147483816" r:id="rId10"/>
    <p:sldLayoutId id="2147483817" r:id="rId11"/>
    <p:sldLayoutId id="2147483818" r:id="rId12"/>
  </p:sldLayoutIdLst>
  <p:hf hdr="0" ftr="0" dt="0"/>
  <p:txStyles>
    <p:titleStyle>
      <a:lvl1pPr algn="l" defTabSz="914400" rtl="0" eaLnBrk="1" latinLnBrk="0" hangingPunct="1">
        <a:lnSpc>
          <a:spcPct val="90000"/>
        </a:lnSpc>
        <a:spcBef>
          <a:spcPct val="0"/>
        </a:spcBef>
        <a:buNone/>
        <a:defRPr sz="5400" kern="1200" cap="all" baseline="0">
          <a:blipFill>
            <a:blip r:embed="rId16">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hyperlink" Target="mailto:otonig2@gmail.com" TargetMode="External"/><Relationship Id="rId2" Type="http://schemas.openxmlformats.org/officeDocument/2006/relationships/hyperlink" Target="mailto:ogconsultoria2017@gmail.com" TargetMode="External"/><Relationship Id="rId1" Type="http://schemas.openxmlformats.org/officeDocument/2006/relationships/slideLayout" Target="../slideLayouts/slideLayout12.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D50939B5-C141-E146-5F9A-1F86094C5102}"/>
              </a:ext>
            </a:extLst>
          </p:cNvPr>
          <p:cNvSpPr>
            <a:spLocks noGrp="1"/>
          </p:cNvSpPr>
          <p:nvPr>
            <p:ph type="title"/>
          </p:nvPr>
        </p:nvSpPr>
        <p:spPr>
          <a:xfrm>
            <a:off x="388706" y="3359319"/>
            <a:ext cx="11414587" cy="646331"/>
          </a:xfrm>
          <a:noFill/>
          <a:effectLst>
            <a:reflection blurRad="6350" stA="50000" endA="295" endPos="92000" dist="101600" dir="5400000" sy="-100000" algn="bl" rotWithShape="0"/>
          </a:effectLst>
        </p:spPr>
        <p:txBody>
          <a:bodyPr wrap="square">
            <a:spAutoFit/>
          </a:bodyPr>
          <a:lstStyle/>
          <a:p>
            <a:pPr algn="ctr">
              <a:buFont typeface="Wingdings" panose="05000000000000000000" pitchFamily="2" charset="2"/>
            </a:pPr>
            <a:r>
              <a:rPr lang="pt-BR" sz="4000" b="1" dirty="0">
                <a:effectLst>
                  <a:outerShdw blurRad="38100" dist="38100" dir="2700000" algn="tl">
                    <a:srgbClr val="000000">
                      <a:alpha val="43137"/>
                    </a:srgbClr>
                  </a:outerShdw>
                </a:effectLst>
                <a:ea typeface="+mn-ea"/>
                <a:cs typeface="+mn-cs"/>
              </a:rPr>
              <a:t>Contabilização dos ativos garantidores</a:t>
            </a:r>
          </a:p>
        </p:txBody>
      </p:sp>
      <p:sp>
        <p:nvSpPr>
          <p:cNvPr id="11" name="CaixaDeTexto 10">
            <a:extLst>
              <a:ext uri="{FF2B5EF4-FFF2-40B4-BE49-F238E27FC236}">
                <a16:creationId xmlns:a16="http://schemas.microsoft.com/office/drawing/2014/main" id="{5999B505-988A-69AD-B2C7-E223A21A7C7E}"/>
              </a:ext>
            </a:extLst>
          </p:cNvPr>
          <p:cNvSpPr txBox="1"/>
          <p:nvPr/>
        </p:nvSpPr>
        <p:spPr>
          <a:xfrm>
            <a:off x="388706" y="2410501"/>
            <a:ext cx="11414587" cy="646331"/>
          </a:xfrm>
          <a:prstGeom prst="rect">
            <a:avLst/>
          </a:prstGeom>
          <a:noFill/>
        </p:spPr>
        <p:txBody>
          <a:bodyPr vert="horz" wrap="square" lIns="91440" tIns="45720" rIns="91440" bIns="45720" rtlCol="0" anchor="t">
            <a:spAutoFit/>
          </a:bodyPr>
          <a:lstStyle>
            <a:lvl1pPr algn="r">
              <a:lnSpc>
                <a:spcPct val="90000"/>
              </a:lnSpc>
              <a:spcBef>
                <a:spcPct val="0"/>
              </a:spcBef>
              <a:buFont typeface="Wingdings" panose="05000000000000000000" pitchFamily="2" charset="2"/>
              <a:buNone/>
              <a:defRPr sz="3200" b="1" cap="all" baseline="0">
                <a:latin typeface="+mj-lt"/>
              </a:defRPr>
            </a:lvl1pPr>
          </a:lstStyle>
          <a:p>
            <a:pPr algn="ctr"/>
            <a:r>
              <a:rPr lang="pt-BR" sz="4000" dirty="0">
                <a:solidFill>
                  <a:schemeClr val="accent2"/>
                </a:solidFill>
              </a:rPr>
              <a:t>SEMINÁRIO DE CONTABILIDADE</a:t>
            </a:r>
          </a:p>
        </p:txBody>
      </p:sp>
      <p:sp>
        <p:nvSpPr>
          <p:cNvPr id="13" name="CaixaDeTexto 12">
            <a:extLst>
              <a:ext uri="{FF2B5EF4-FFF2-40B4-BE49-F238E27FC236}">
                <a16:creationId xmlns:a16="http://schemas.microsoft.com/office/drawing/2014/main" id="{96B662EB-2C5E-176E-2014-E60024E33765}"/>
              </a:ext>
            </a:extLst>
          </p:cNvPr>
          <p:cNvSpPr txBox="1"/>
          <p:nvPr/>
        </p:nvSpPr>
        <p:spPr>
          <a:xfrm>
            <a:off x="423809" y="4998818"/>
            <a:ext cx="11323833" cy="369332"/>
          </a:xfrm>
          <a:prstGeom prst="rect">
            <a:avLst/>
          </a:prstGeom>
          <a:noFill/>
        </p:spPr>
        <p:txBody>
          <a:bodyPr wrap="square">
            <a:spAutoFit/>
          </a:bodyPr>
          <a:lstStyle>
            <a:defPPr>
              <a:defRPr lang="pt-BR"/>
            </a:defPPr>
            <a:lvl1pPr indent="0" algn="r">
              <a:buFont typeface="Wingdings" panose="05000000000000000000" pitchFamily="2" charset="2"/>
              <a:buNone/>
              <a:defRPr b="1" i="0">
                <a:effectLst/>
                <a:latin typeface="+mj-lt"/>
              </a:defRPr>
            </a:lvl1pPr>
          </a:lstStyle>
          <a:p>
            <a:r>
              <a:rPr lang="pt-BR" dirty="0">
                <a:solidFill>
                  <a:srgbClr val="C00000"/>
                </a:solidFill>
              </a:rPr>
              <a:t>Por Otoni Gonçalves Guimarães  </a:t>
            </a:r>
          </a:p>
        </p:txBody>
      </p:sp>
      <p:sp>
        <p:nvSpPr>
          <p:cNvPr id="14" name="CaixaDeTexto 13">
            <a:extLst>
              <a:ext uri="{FF2B5EF4-FFF2-40B4-BE49-F238E27FC236}">
                <a16:creationId xmlns:a16="http://schemas.microsoft.com/office/drawing/2014/main" id="{00C0758F-74FD-521A-D41D-5A2A7F77B75F}"/>
              </a:ext>
            </a:extLst>
          </p:cNvPr>
          <p:cNvSpPr txBox="1"/>
          <p:nvPr/>
        </p:nvSpPr>
        <p:spPr>
          <a:xfrm>
            <a:off x="458914" y="5986209"/>
            <a:ext cx="11253625" cy="369332"/>
          </a:xfrm>
          <a:prstGeom prst="rect">
            <a:avLst/>
          </a:prstGeom>
          <a:noFill/>
        </p:spPr>
        <p:txBody>
          <a:bodyPr wrap="square">
            <a:spAutoFit/>
          </a:bodyPr>
          <a:lstStyle>
            <a:defPPr>
              <a:defRPr lang="pt-BR"/>
            </a:defPPr>
            <a:lvl1pPr indent="0" algn="r">
              <a:buFont typeface="Wingdings" panose="05000000000000000000" pitchFamily="2" charset="2"/>
              <a:buNone/>
              <a:defRPr b="1" i="0">
                <a:effectLst/>
                <a:latin typeface="+mj-lt"/>
              </a:defRPr>
            </a:lvl1pPr>
          </a:lstStyle>
          <a:p>
            <a:r>
              <a:rPr lang="pt-BR" dirty="0"/>
              <a:t>Águas de Lindóia – SP, 06 de agosto de 2025  </a:t>
            </a:r>
          </a:p>
        </p:txBody>
      </p:sp>
      <p:pic>
        <p:nvPicPr>
          <p:cNvPr id="1030" name="Picture 6" descr="logo">
            <a:extLst>
              <a:ext uri="{FF2B5EF4-FFF2-40B4-BE49-F238E27FC236}">
                <a16:creationId xmlns:a16="http://schemas.microsoft.com/office/drawing/2014/main" id="{FFD4BB54-C90F-A712-6D63-E16B7ED4A36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5691883" cy="1941815"/>
          </a:xfrm>
          <a:prstGeom prst="rect">
            <a:avLst/>
          </a:prstGeom>
          <a:noFill/>
          <a:extLst>
            <a:ext uri="{909E8E84-426E-40DD-AFC4-6F175D3DCCD1}">
              <a14:hiddenFill xmlns:a14="http://schemas.microsoft.com/office/drawing/2010/main">
                <a:solidFill>
                  <a:srgbClr val="FFFFFF"/>
                </a:solidFill>
              </a14:hiddenFill>
            </a:ext>
          </a:extLst>
        </p:spPr>
      </p:pic>
      <p:pic>
        <p:nvPicPr>
          <p:cNvPr id="18" name="Imagem 17" descr="Logotipo, nome da empresa&#10;&#10;O conteúdo gerado por IA pode estar incorreto.">
            <a:extLst>
              <a:ext uri="{FF2B5EF4-FFF2-40B4-BE49-F238E27FC236}">
                <a16:creationId xmlns:a16="http://schemas.microsoft.com/office/drawing/2014/main" id="{C534E08B-FDA2-DA49-4CFA-75295DC76F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4625" y="0"/>
            <a:ext cx="6397375" cy="1941815"/>
          </a:xfrm>
          <a:prstGeom prst="rect">
            <a:avLst/>
          </a:prstGeom>
        </p:spPr>
      </p:pic>
      <p:sp>
        <p:nvSpPr>
          <p:cNvPr id="4" name="Espaço Reservado para Número de Slide 3">
            <a:extLst>
              <a:ext uri="{FF2B5EF4-FFF2-40B4-BE49-F238E27FC236}">
                <a16:creationId xmlns:a16="http://schemas.microsoft.com/office/drawing/2014/main" id="{40C7A2D4-08A4-E36A-68DC-B96A61EE7F3C}"/>
              </a:ext>
            </a:extLst>
          </p:cNvPr>
          <p:cNvSpPr>
            <a:spLocks noGrp="1"/>
          </p:cNvSpPr>
          <p:nvPr>
            <p:ph type="sldNum" sz="quarter" idx="12"/>
          </p:nvPr>
        </p:nvSpPr>
        <p:spPr/>
        <p:txBody>
          <a:bodyPr/>
          <a:lstStyle/>
          <a:p>
            <a:fld id="{CC057153-B650-4DEB-B370-79DDCFDCE934}" type="slidenum">
              <a:rPr lang="en-US" smtClean="0"/>
              <a:t>1</a:t>
            </a:fld>
            <a:endParaRPr lang="en-US" dirty="0"/>
          </a:p>
        </p:txBody>
      </p:sp>
    </p:spTree>
    <p:extLst>
      <p:ext uri="{BB962C8B-B14F-4D97-AF65-F5344CB8AC3E}">
        <p14:creationId xmlns:p14="http://schemas.microsoft.com/office/powerpoint/2010/main" val="25070390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440800-4369-F8CA-A1C6-6BFB9390899B}"/>
            </a:ext>
          </a:extLst>
        </p:cNvPr>
        <p:cNvGrpSpPr/>
        <p:nvPr/>
      </p:nvGrpSpPr>
      <p:grpSpPr>
        <a:xfrm>
          <a:off x="0" y="0"/>
          <a:ext cx="0" cy="0"/>
          <a:chOff x="0" y="0"/>
          <a:chExt cx="0" cy="0"/>
        </a:xfrm>
      </p:grpSpPr>
      <p:sp>
        <p:nvSpPr>
          <p:cNvPr id="5" name="CaixaDeTexto 4">
            <a:extLst>
              <a:ext uri="{FF2B5EF4-FFF2-40B4-BE49-F238E27FC236}">
                <a16:creationId xmlns:a16="http://schemas.microsoft.com/office/drawing/2014/main" id="{82B8F31D-8795-2C41-5725-0682BA54129A}"/>
              </a:ext>
            </a:extLst>
          </p:cNvPr>
          <p:cNvSpPr txBox="1"/>
          <p:nvPr/>
        </p:nvSpPr>
        <p:spPr>
          <a:xfrm>
            <a:off x="345440" y="31814"/>
            <a:ext cx="11521212" cy="461665"/>
          </a:xfrm>
          <a:prstGeom prst="rect">
            <a:avLst/>
          </a:prstGeom>
          <a:noFill/>
        </p:spPr>
        <p:txBody>
          <a:bodyPr wrap="square">
            <a:spAutoFit/>
          </a:bodyPr>
          <a:lstStyle/>
          <a:p>
            <a:pPr algn="ctr" defTabSz="914400"/>
            <a:r>
              <a:rPr lang="pt-BR" sz="2400" b="1" dirty="0">
                <a:solidFill>
                  <a:prstClr val="white"/>
                </a:solidFill>
                <a:latin typeface="Aptos" panose="02110004020202020204"/>
                <a:ea typeface="Cambria" panose="02040503050406030204" pitchFamily="18" charset="0"/>
              </a:rPr>
              <a:t>Princípio Fundamental do RPPS - Equilíbrio Financeiro e Atuarial</a:t>
            </a:r>
          </a:p>
        </p:txBody>
      </p:sp>
      <p:sp>
        <p:nvSpPr>
          <p:cNvPr id="17" name="CaixaDeTexto 16">
            <a:extLst>
              <a:ext uri="{FF2B5EF4-FFF2-40B4-BE49-F238E27FC236}">
                <a16:creationId xmlns:a16="http://schemas.microsoft.com/office/drawing/2014/main" id="{787D3B58-3596-C730-8866-103CEFF25710}"/>
              </a:ext>
            </a:extLst>
          </p:cNvPr>
          <p:cNvSpPr txBox="1"/>
          <p:nvPr/>
        </p:nvSpPr>
        <p:spPr>
          <a:xfrm>
            <a:off x="566421" y="26012"/>
            <a:ext cx="11521212" cy="424732"/>
          </a:xfrm>
          <a:prstGeom prst="rect">
            <a:avLst/>
          </a:prstGeom>
          <a:noFill/>
        </p:spPr>
        <p:txBody>
          <a:bodyPr vert="horz" wrap="square" lIns="91440" tIns="45720" rIns="91440" bIns="45720" rtlCol="0" anchor="t">
            <a:spAutoFit/>
          </a:bodyPr>
          <a:lstStyle>
            <a:defPPr>
              <a:defRPr lang="en-US"/>
            </a:defPPr>
            <a:lvl1pPr algn="ctr">
              <a:lnSpc>
                <a:spcPct val="90000"/>
              </a:lnSpc>
              <a:spcBef>
                <a:spcPct val="0"/>
              </a:spcBef>
              <a:buFont typeface="Wingdings" panose="05000000000000000000" pitchFamily="2" charset="2"/>
              <a:buNone/>
              <a:defRPr sz="2800" b="1" cap="all" baseline="0">
                <a:solidFill>
                  <a:srgbClr val="A50021"/>
                </a:solidFill>
                <a:effectLst>
                  <a:outerShdw blurRad="38100" dist="38100" dir="2700000" algn="tl">
                    <a:srgbClr val="000000">
                      <a:alpha val="43137"/>
                    </a:srgbClr>
                  </a:outerShdw>
                </a:effectLst>
                <a:latin typeface="+mj-lt"/>
              </a:defRPr>
            </a:lvl1pPr>
          </a:lstStyle>
          <a:p>
            <a:r>
              <a:rPr lang="pt-BR" sz="2400" dirty="0">
                <a:solidFill>
                  <a:schemeClr val="tx1"/>
                </a:solidFill>
              </a:rPr>
              <a:t>Mensuração dos RECURSOS GARANTIDORES do rpps - dinheiro</a:t>
            </a:r>
          </a:p>
        </p:txBody>
      </p:sp>
      <p:sp>
        <p:nvSpPr>
          <p:cNvPr id="2" name="Retângulo 1">
            <a:extLst>
              <a:ext uri="{FF2B5EF4-FFF2-40B4-BE49-F238E27FC236}">
                <a16:creationId xmlns:a16="http://schemas.microsoft.com/office/drawing/2014/main" id="{FDE66835-B8F7-9DB6-1801-EF4E222D0D14}"/>
              </a:ext>
            </a:extLst>
          </p:cNvPr>
          <p:cNvSpPr/>
          <p:nvPr/>
        </p:nvSpPr>
        <p:spPr>
          <a:xfrm>
            <a:off x="378804" y="722415"/>
            <a:ext cx="11487848" cy="369332"/>
          </a:xfrm>
          <a:prstGeom prst="rect">
            <a:avLst/>
          </a:prstGeom>
          <a:noFill/>
        </p:spPr>
        <p:txBody>
          <a:bodyPr wrap="square">
            <a:spAutoFit/>
          </a:bodyPr>
          <a:lstStyle/>
          <a:p>
            <a:pPr algn="just"/>
            <a:r>
              <a:rPr lang="pt-BR" b="1" dirty="0">
                <a:latin typeface="Rockwell (Corpo)"/>
                <a:ea typeface="Cambria" panose="02040503050406030204" pitchFamily="18" charset="0"/>
              </a:rPr>
              <a:t>Marcação a Mercado</a:t>
            </a:r>
            <a:endParaRPr lang="pt-BR" dirty="0">
              <a:latin typeface="Rockwell (Corpo)"/>
              <a:ea typeface="Cambria" panose="02040503050406030204" pitchFamily="18" charset="0"/>
            </a:endParaRPr>
          </a:p>
        </p:txBody>
      </p:sp>
      <p:sp>
        <p:nvSpPr>
          <p:cNvPr id="6" name="CaixaDeTexto 5">
            <a:extLst>
              <a:ext uri="{FF2B5EF4-FFF2-40B4-BE49-F238E27FC236}">
                <a16:creationId xmlns:a16="http://schemas.microsoft.com/office/drawing/2014/main" id="{A285A034-0FC2-55C3-3D4A-B927F071004D}"/>
              </a:ext>
            </a:extLst>
          </p:cNvPr>
          <p:cNvSpPr txBox="1"/>
          <p:nvPr/>
        </p:nvSpPr>
        <p:spPr>
          <a:xfrm>
            <a:off x="335394" y="1110169"/>
            <a:ext cx="11497895" cy="646331"/>
          </a:xfrm>
          <a:prstGeom prst="rect">
            <a:avLst/>
          </a:prstGeom>
          <a:noFill/>
        </p:spPr>
        <p:txBody>
          <a:bodyPr wrap="square">
            <a:spAutoFit/>
          </a:bodyPr>
          <a:lstStyle>
            <a:defPPr>
              <a:defRPr lang="pt-BR"/>
            </a:defPPr>
            <a:lvl1pPr marL="285750" indent="-285750">
              <a:buFont typeface="Arial" panose="020B0604020202020204" pitchFamily="34" charset="0"/>
              <a:buChar char="•"/>
              <a:defRPr>
                <a:latin typeface="Cambria" panose="02040503050406030204" pitchFamily="18" charset="0"/>
                <a:ea typeface="Cambria" panose="02040503050406030204" pitchFamily="18" charset="0"/>
              </a:defRPr>
            </a:lvl1pPr>
          </a:lstStyle>
          <a:p>
            <a:pPr marL="0" indent="0" algn="just">
              <a:buNone/>
            </a:pPr>
            <a:r>
              <a:rPr lang="pt-BR" dirty="0">
                <a:latin typeface="Rockwell (Corpo)"/>
              </a:rPr>
              <a:t>É a atualização diária do preço dos investimentos em Fundos de Investimentos de Renda Fixa e Renda Variável, além de Títulos do Tesouro Nacional, com o registro contábil a cada competência. </a:t>
            </a:r>
          </a:p>
        </p:txBody>
      </p:sp>
      <p:sp>
        <p:nvSpPr>
          <p:cNvPr id="7" name="Retângulo 6">
            <a:extLst>
              <a:ext uri="{FF2B5EF4-FFF2-40B4-BE49-F238E27FC236}">
                <a16:creationId xmlns:a16="http://schemas.microsoft.com/office/drawing/2014/main" id="{6C8F0468-E0C5-6269-D856-ABEB0F0337FC}"/>
              </a:ext>
            </a:extLst>
          </p:cNvPr>
          <p:cNvSpPr/>
          <p:nvPr/>
        </p:nvSpPr>
        <p:spPr>
          <a:xfrm>
            <a:off x="362121" y="1866499"/>
            <a:ext cx="11487849" cy="369332"/>
          </a:xfrm>
          <a:prstGeom prst="rect">
            <a:avLst/>
          </a:prstGeom>
          <a:noFill/>
        </p:spPr>
        <p:txBody>
          <a:bodyPr wrap="square">
            <a:spAutoFit/>
          </a:bodyPr>
          <a:lstStyle/>
          <a:p>
            <a:pPr algn="just"/>
            <a:r>
              <a:rPr lang="pt-BR" b="1" dirty="0">
                <a:latin typeface="Rockwell (Corpo)"/>
                <a:ea typeface="Cambria" panose="02040503050406030204" pitchFamily="18" charset="0"/>
              </a:rPr>
              <a:t>Marcação na Curva do Papel</a:t>
            </a:r>
            <a:endParaRPr lang="pt-BR" dirty="0">
              <a:latin typeface="Rockwell (Corpo)"/>
              <a:ea typeface="Cambria" panose="02040503050406030204" pitchFamily="18" charset="0"/>
            </a:endParaRPr>
          </a:p>
        </p:txBody>
      </p:sp>
      <p:sp>
        <p:nvSpPr>
          <p:cNvPr id="9" name="Retângulo 8">
            <a:extLst>
              <a:ext uri="{FF2B5EF4-FFF2-40B4-BE49-F238E27FC236}">
                <a16:creationId xmlns:a16="http://schemas.microsoft.com/office/drawing/2014/main" id="{5DEBF79C-2A1B-8805-4D23-0701D13BBF5F}"/>
              </a:ext>
            </a:extLst>
          </p:cNvPr>
          <p:cNvSpPr/>
          <p:nvPr/>
        </p:nvSpPr>
        <p:spPr>
          <a:xfrm>
            <a:off x="326497" y="2373190"/>
            <a:ext cx="11539005" cy="2950872"/>
          </a:xfrm>
          <a:prstGeom prst="rect">
            <a:avLst/>
          </a:prstGeom>
          <a:noFill/>
        </p:spPr>
        <p:txBody>
          <a:bodyPr wrap="square">
            <a:spAutoFit/>
          </a:bodyPr>
          <a:lstStyle/>
          <a:p>
            <a:pPr marL="285750" indent="-285750" algn="just">
              <a:lnSpc>
                <a:spcPct val="150000"/>
              </a:lnSpc>
              <a:buFont typeface="Arial" panose="020B0604020202020204" pitchFamily="34" charset="0"/>
              <a:buChar char="•"/>
            </a:pPr>
            <a:r>
              <a:rPr lang="pt-BR" dirty="0">
                <a:latin typeface="Rockwell (Corpo)"/>
                <a:ea typeface="Cambria" panose="02040503050406030204" pitchFamily="18" charset="0"/>
              </a:rPr>
              <a:t>A contabilização do valor do título realizada conforme o seu preço de aquisição acrescido das remunerações obtidas. </a:t>
            </a:r>
          </a:p>
          <a:p>
            <a:pPr marL="285750" indent="-285750" algn="just">
              <a:lnSpc>
                <a:spcPct val="150000"/>
              </a:lnSpc>
              <a:buFont typeface="Wingdings" panose="05000000000000000000" pitchFamily="2" charset="2"/>
              <a:buChar char="ü"/>
            </a:pPr>
            <a:r>
              <a:rPr lang="pt-BR" dirty="0">
                <a:latin typeface="Rockwell (Corpo)"/>
                <a:ea typeface="Cambria" panose="02040503050406030204" pitchFamily="18" charset="0"/>
              </a:rPr>
              <a:t>Pode-se definir, ainda, que será contabilizado conforme seja o valor do título descontado a valor presente pela taxa negociada na aquisição.</a:t>
            </a:r>
          </a:p>
          <a:p>
            <a:pPr marL="285750" indent="-285750" algn="just">
              <a:lnSpc>
                <a:spcPct val="150000"/>
              </a:lnSpc>
              <a:buFont typeface="Wingdings" panose="05000000000000000000" pitchFamily="2" charset="2"/>
              <a:buChar char="ü"/>
            </a:pPr>
            <a:r>
              <a:rPr lang="pt-BR" dirty="0">
                <a:latin typeface="Rockwell (Corpo)"/>
                <a:ea typeface="Cambria" panose="02040503050406030204" pitchFamily="18" charset="0"/>
              </a:rPr>
              <a:t>Esse método de avaliação corresponde ao “valor de aquisição ajustado a valor presente”.</a:t>
            </a:r>
          </a:p>
          <a:p>
            <a:pPr marL="285750" indent="-285750" algn="just">
              <a:lnSpc>
                <a:spcPct val="150000"/>
              </a:lnSpc>
              <a:buFont typeface="Wingdings" panose="05000000000000000000" pitchFamily="2" charset="2"/>
              <a:buChar char="ü"/>
            </a:pPr>
            <a:r>
              <a:rPr lang="pt-BR" dirty="0">
                <a:latin typeface="Rockwell (Corpo)"/>
                <a:ea typeface="Cambria" panose="02040503050406030204" pitchFamily="18" charset="0"/>
              </a:rPr>
              <a:t>Para tanto, a intenção de mantê-lo até o vencimento deverá corresponder às Políticas de Investimentos do RPPS</a:t>
            </a:r>
            <a:r>
              <a:rPr lang="pt-BR" b="1" dirty="0">
                <a:latin typeface="Rockwell (Corpo)"/>
                <a:ea typeface="Cambria" panose="02040503050406030204" pitchFamily="18" charset="0"/>
              </a:rPr>
              <a:t>.</a:t>
            </a:r>
          </a:p>
        </p:txBody>
      </p:sp>
      <p:sp>
        <p:nvSpPr>
          <p:cNvPr id="10" name="CaixaDeTexto 9">
            <a:extLst>
              <a:ext uri="{FF2B5EF4-FFF2-40B4-BE49-F238E27FC236}">
                <a16:creationId xmlns:a16="http://schemas.microsoft.com/office/drawing/2014/main" id="{896F722C-64C6-B620-A66E-E71AA0CA10C9}"/>
              </a:ext>
            </a:extLst>
          </p:cNvPr>
          <p:cNvSpPr txBox="1"/>
          <p:nvPr/>
        </p:nvSpPr>
        <p:spPr>
          <a:xfrm>
            <a:off x="1987963" y="5286166"/>
            <a:ext cx="9845326" cy="646331"/>
          </a:xfrm>
          <a:prstGeom prst="rect">
            <a:avLst/>
          </a:prstGeom>
          <a:noFill/>
        </p:spPr>
        <p:txBody>
          <a:bodyPr wrap="square">
            <a:spAutoFit/>
          </a:bodyPr>
          <a:lstStyle/>
          <a:p>
            <a:pPr algn="just"/>
            <a:r>
              <a:rPr lang="pt-BR" dirty="0">
                <a:latin typeface="Rockwell (Corpo)"/>
                <a:ea typeface="Cambria" panose="02040503050406030204" pitchFamily="18" charset="0"/>
              </a:rPr>
              <a:t>Ao demonstrar os rendimentos tendo como base a taxa de juros acordada no momento da aplicação, a marcação na curva desconsidera o preço de mercado dos títulos.</a:t>
            </a:r>
          </a:p>
        </p:txBody>
      </p:sp>
      <p:pic>
        <p:nvPicPr>
          <p:cNvPr id="13" name="Picture 2" descr="Gesto de atenção .">
            <a:extLst>
              <a:ext uri="{FF2B5EF4-FFF2-40B4-BE49-F238E27FC236}">
                <a16:creationId xmlns:a16="http://schemas.microsoft.com/office/drawing/2014/main" id="{CB82A03B-CD24-77BE-A981-1299C43D647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5440" y="5324062"/>
            <a:ext cx="1642523" cy="1354140"/>
          </a:xfrm>
          <a:prstGeom prst="rect">
            <a:avLst/>
          </a:prstGeom>
          <a:noFill/>
          <a:extLst>
            <a:ext uri="{909E8E84-426E-40DD-AFC4-6F175D3DCCD1}">
              <a14:hiddenFill xmlns:a14="http://schemas.microsoft.com/office/drawing/2010/main">
                <a:solidFill>
                  <a:srgbClr val="FFFFFF"/>
                </a:solidFill>
              </a14:hiddenFill>
            </a:ext>
          </a:extLst>
        </p:spPr>
      </p:pic>
      <p:sp>
        <p:nvSpPr>
          <p:cNvPr id="16" name="CaixaDeTexto 15">
            <a:extLst>
              <a:ext uri="{FF2B5EF4-FFF2-40B4-BE49-F238E27FC236}">
                <a16:creationId xmlns:a16="http://schemas.microsoft.com/office/drawing/2014/main" id="{7160C64C-C399-8E37-BCCB-85B4C0225D6A}"/>
              </a:ext>
            </a:extLst>
          </p:cNvPr>
          <p:cNvSpPr txBox="1"/>
          <p:nvPr/>
        </p:nvSpPr>
        <p:spPr>
          <a:xfrm>
            <a:off x="2093358" y="6031871"/>
            <a:ext cx="9249311" cy="646331"/>
          </a:xfrm>
          <a:prstGeom prst="rect">
            <a:avLst/>
          </a:prstGeom>
          <a:noFill/>
        </p:spPr>
        <p:txBody>
          <a:bodyPr wrap="square">
            <a:spAutoFit/>
          </a:bodyPr>
          <a:lstStyle/>
          <a:p>
            <a:pPr algn="just"/>
            <a:r>
              <a:rPr lang="pt-BR" dirty="0"/>
              <a:t>É imprescindível uma estreita interação entre os gestores de investimentos e a contabilidade para o registro das atualizações da carteira de investimentos.</a:t>
            </a:r>
          </a:p>
        </p:txBody>
      </p:sp>
      <p:sp>
        <p:nvSpPr>
          <p:cNvPr id="19" name="Espaço Reservado para Número de Slide 18">
            <a:extLst>
              <a:ext uri="{FF2B5EF4-FFF2-40B4-BE49-F238E27FC236}">
                <a16:creationId xmlns:a16="http://schemas.microsoft.com/office/drawing/2014/main" id="{58A3E944-DA28-B93A-FF7C-1A56623BA618}"/>
              </a:ext>
            </a:extLst>
          </p:cNvPr>
          <p:cNvSpPr>
            <a:spLocks noGrp="1"/>
          </p:cNvSpPr>
          <p:nvPr>
            <p:ph type="sldNum" sz="quarter" idx="12"/>
          </p:nvPr>
        </p:nvSpPr>
        <p:spPr/>
        <p:txBody>
          <a:bodyPr/>
          <a:lstStyle/>
          <a:p>
            <a:fld id="{CC057153-B650-4DEB-B370-79DDCFDCE934}" type="slidenum">
              <a:rPr lang="en-US" smtClean="0"/>
              <a:t>10</a:t>
            </a:fld>
            <a:endParaRPr lang="en-US"/>
          </a:p>
        </p:txBody>
      </p:sp>
    </p:spTree>
    <p:extLst>
      <p:ext uri="{BB962C8B-B14F-4D97-AF65-F5344CB8AC3E}">
        <p14:creationId xmlns:p14="http://schemas.microsoft.com/office/powerpoint/2010/main" val="731111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p:bldP spid="9" grpId="0"/>
      <p:bldP spid="10" grpId="0"/>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31F526-1A16-95D0-0E5B-5907A1D27EA3}"/>
            </a:ext>
          </a:extLst>
        </p:cNvPr>
        <p:cNvGrpSpPr/>
        <p:nvPr/>
      </p:nvGrpSpPr>
      <p:grpSpPr>
        <a:xfrm>
          <a:off x="0" y="0"/>
          <a:ext cx="0" cy="0"/>
          <a:chOff x="0" y="0"/>
          <a:chExt cx="0" cy="0"/>
        </a:xfrm>
      </p:grpSpPr>
      <p:sp>
        <p:nvSpPr>
          <p:cNvPr id="5" name="CaixaDeTexto 4">
            <a:extLst>
              <a:ext uri="{FF2B5EF4-FFF2-40B4-BE49-F238E27FC236}">
                <a16:creationId xmlns:a16="http://schemas.microsoft.com/office/drawing/2014/main" id="{305B964B-517D-33FE-9C78-16F5866DD143}"/>
              </a:ext>
            </a:extLst>
          </p:cNvPr>
          <p:cNvSpPr txBox="1"/>
          <p:nvPr/>
        </p:nvSpPr>
        <p:spPr>
          <a:xfrm>
            <a:off x="345440" y="31814"/>
            <a:ext cx="11521212" cy="461665"/>
          </a:xfrm>
          <a:prstGeom prst="rect">
            <a:avLst/>
          </a:prstGeom>
          <a:noFill/>
        </p:spPr>
        <p:txBody>
          <a:bodyPr wrap="square">
            <a:spAutoFit/>
          </a:bodyPr>
          <a:lstStyle/>
          <a:p>
            <a:pPr algn="ctr" defTabSz="914400"/>
            <a:r>
              <a:rPr lang="pt-BR" sz="2400" b="1" dirty="0">
                <a:solidFill>
                  <a:prstClr val="white"/>
                </a:solidFill>
                <a:latin typeface="Aptos" panose="02110004020202020204"/>
                <a:ea typeface="Cambria" panose="02040503050406030204" pitchFamily="18" charset="0"/>
              </a:rPr>
              <a:t>Princípio Fundamental do RPPS - Equilíbrio Financeiro e Atuarial</a:t>
            </a:r>
          </a:p>
        </p:txBody>
      </p:sp>
      <p:sp>
        <p:nvSpPr>
          <p:cNvPr id="17" name="CaixaDeTexto 16">
            <a:extLst>
              <a:ext uri="{FF2B5EF4-FFF2-40B4-BE49-F238E27FC236}">
                <a16:creationId xmlns:a16="http://schemas.microsoft.com/office/drawing/2014/main" id="{DD036381-D316-DB3A-685B-918D9FD31302}"/>
              </a:ext>
            </a:extLst>
          </p:cNvPr>
          <p:cNvSpPr txBox="1"/>
          <p:nvPr/>
        </p:nvSpPr>
        <p:spPr>
          <a:xfrm>
            <a:off x="566421" y="26012"/>
            <a:ext cx="11521212" cy="424732"/>
          </a:xfrm>
          <a:prstGeom prst="rect">
            <a:avLst/>
          </a:prstGeom>
          <a:noFill/>
        </p:spPr>
        <p:txBody>
          <a:bodyPr vert="horz" wrap="square" lIns="91440" tIns="45720" rIns="91440" bIns="45720" rtlCol="0" anchor="t">
            <a:spAutoFit/>
          </a:bodyPr>
          <a:lstStyle>
            <a:defPPr>
              <a:defRPr lang="en-US"/>
            </a:defPPr>
            <a:lvl1pPr algn="ctr">
              <a:lnSpc>
                <a:spcPct val="90000"/>
              </a:lnSpc>
              <a:spcBef>
                <a:spcPct val="0"/>
              </a:spcBef>
              <a:buFont typeface="Wingdings" panose="05000000000000000000" pitchFamily="2" charset="2"/>
              <a:buNone/>
              <a:defRPr sz="2800" b="1" cap="all" baseline="0">
                <a:solidFill>
                  <a:srgbClr val="A50021"/>
                </a:solidFill>
                <a:effectLst>
                  <a:outerShdw blurRad="38100" dist="38100" dir="2700000" algn="tl">
                    <a:srgbClr val="000000">
                      <a:alpha val="43137"/>
                    </a:srgbClr>
                  </a:outerShdw>
                </a:effectLst>
                <a:latin typeface="+mj-lt"/>
              </a:defRPr>
            </a:lvl1pPr>
          </a:lstStyle>
          <a:p>
            <a:r>
              <a:rPr lang="pt-BR" sz="2400" dirty="0">
                <a:solidFill>
                  <a:schemeClr val="tx1"/>
                </a:solidFill>
              </a:rPr>
              <a:t>Mensuração dos RECURSOS GARANTIDORES do rpps - dinheiro</a:t>
            </a:r>
          </a:p>
        </p:txBody>
      </p:sp>
      <p:pic>
        <p:nvPicPr>
          <p:cNvPr id="3" name="Imagem 2">
            <a:extLst>
              <a:ext uri="{FF2B5EF4-FFF2-40B4-BE49-F238E27FC236}">
                <a16:creationId xmlns:a16="http://schemas.microsoft.com/office/drawing/2014/main" id="{EB67B36D-2C8D-B375-DC61-1B71D96349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5440" y="1054584"/>
            <a:ext cx="11521212" cy="4594275"/>
          </a:xfrm>
          <a:prstGeom prst="rect">
            <a:avLst/>
          </a:prstGeom>
          <a:solidFill>
            <a:schemeClr val="accent5">
              <a:lumMod val="20000"/>
              <a:lumOff val="80000"/>
            </a:schemeClr>
          </a:solidFill>
          <a:ln>
            <a:solidFill>
              <a:srgbClr val="0070C0"/>
            </a:solidFill>
          </a:ln>
          <a:scene3d>
            <a:camera prst="orthographicFront"/>
            <a:lightRig rig="threePt" dir="t"/>
          </a:scene3d>
          <a:sp3d>
            <a:bevelT/>
          </a:sp3d>
        </p:spPr>
      </p:pic>
      <p:sp>
        <p:nvSpPr>
          <p:cNvPr id="4" name="CaixaDeTexto 3">
            <a:extLst>
              <a:ext uri="{FF2B5EF4-FFF2-40B4-BE49-F238E27FC236}">
                <a16:creationId xmlns:a16="http://schemas.microsoft.com/office/drawing/2014/main" id="{18142189-96BF-B62B-EAED-7DF0DA78CA95}"/>
              </a:ext>
            </a:extLst>
          </p:cNvPr>
          <p:cNvSpPr txBox="1"/>
          <p:nvPr/>
        </p:nvSpPr>
        <p:spPr>
          <a:xfrm>
            <a:off x="566421" y="542323"/>
            <a:ext cx="11521212" cy="369332"/>
          </a:xfrm>
          <a:prstGeom prst="rect">
            <a:avLst/>
          </a:prstGeom>
          <a:noFill/>
        </p:spPr>
        <p:txBody>
          <a:bodyPr wrap="square">
            <a:spAutoFit/>
          </a:bodyPr>
          <a:lstStyle>
            <a:defPPr>
              <a:defRPr lang="en-US"/>
            </a:defPPr>
            <a:lvl1pPr algn="just">
              <a:defRPr b="1">
                <a:latin typeface="Rockwell (Corpo)"/>
                <a:ea typeface="Cambria" panose="02040503050406030204" pitchFamily="18" charset="0"/>
              </a:defRPr>
            </a:lvl1pPr>
          </a:lstStyle>
          <a:p>
            <a:pPr algn="ctr"/>
            <a:r>
              <a:rPr lang="pt-BR" dirty="0"/>
              <a:t>MARCAÇÃO A MERCADO X MARCAÇÃO NA CURVA DO PAPEL</a:t>
            </a:r>
          </a:p>
        </p:txBody>
      </p:sp>
      <p:sp>
        <p:nvSpPr>
          <p:cNvPr id="8" name="Espaço Reservado para Número de Slide 3">
            <a:extLst>
              <a:ext uri="{FF2B5EF4-FFF2-40B4-BE49-F238E27FC236}">
                <a16:creationId xmlns:a16="http://schemas.microsoft.com/office/drawing/2014/main" id="{441704A5-3774-9E12-334B-F74B2232C352}"/>
              </a:ext>
            </a:extLst>
          </p:cNvPr>
          <p:cNvSpPr>
            <a:spLocks noGrp="1"/>
          </p:cNvSpPr>
          <p:nvPr>
            <p:ph type="sldNum" sz="quarter" idx="12"/>
          </p:nvPr>
        </p:nvSpPr>
        <p:spPr>
          <a:xfrm>
            <a:off x="8626674" y="6109770"/>
            <a:ext cx="2743200" cy="365125"/>
          </a:xfrm>
        </p:spPr>
        <p:txBody>
          <a:bodyPr/>
          <a:lstStyle/>
          <a:p>
            <a:fld id="{FCA35EAB-921A-40E9-B994-92DD9F54B5B0}" type="slidenum">
              <a:rPr lang="pt-BR" smtClean="0"/>
              <a:t>11</a:t>
            </a:fld>
            <a:endParaRPr lang="pt-BR"/>
          </a:p>
        </p:txBody>
      </p:sp>
      <p:pic>
        <p:nvPicPr>
          <p:cNvPr id="11" name="Picture 2" descr="Gesto de atenção .">
            <a:extLst>
              <a:ext uri="{FF2B5EF4-FFF2-40B4-BE49-F238E27FC236}">
                <a16:creationId xmlns:a16="http://schemas.microsoft.com/office/drawing/2014/main" id="{4793FB25-6A26-1DA1-2BB7-869A897C907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5440" y="5932834"/>
            <a:ext cx="1387865" cy="765685"/>
          </a:xfrm>
          <a:prstGeom prst="rect">
            <a:avLst/>
          </a:prstGeom>
          <a:noFill/>
          <a:extLst>
            <a:ext uri="{909E8E84-426E-40DD-AFC4-6F175D3DCCD1}">
              <a14:hiddenFill xmlns:a14="http://schemas.microsoft.com/office/drawing/2010/main">
                <a:solidFill>
                  <a:srgbClr val="FFFFFF"/>
                </a:solidFill>
              </a14:hiddenFill>
            </a:ext>
          </a:extLst>
        </p:spPr>
      </p:pic>
      <p:sp>
        <p:nvSpPr>
          <p:cNvPr id="12" name="CaixaDeTexto 11">
            <a:extLst>
              <a:ext uri="{FF2B5EF4-FFF2-40B4-BE49-F238E27FC236}">
                <a16:creationId xmlns:a16="http://schemas.microsoft.com/office/drawing/2014/main" id="{FB656D34-85D6-46B8-AA57-3E340FCC1C1F}"/>
              </a:ext>
            </a:extLst>
          </p:cNvPr>
          <p:cNvSpPr txBox="1"/>
          <p:nvPr/>
        </p:nvSpPr>
        <p:spPr>
          <a:xfrm>
            <a:off x="1733305" y="5886798"/>
            <a:ext cx="10113255" cy="369332"/>
          </a:xfrm>
          <a:prstGeom prst="rect">
            <a:avLst/>
          </a:prstGeom>
          <a:noFill/>
        </p:spPr>
        <p:txBody>
          <a:bodyPr wrap="square">
            <a:spAutoFit/>
          </a:bodyPr>
          <a:lstStyle/>
          <a:p>
            <a:pPr algn="just"/>
            <a:r>
              <a:rPr lang="pt-BR" dirty="0"/>
              <a:t>Importante lembrar os impactos dos recebimentos de cupons na marcação na curva do papel .</a:t>
            </a:r>
          </a:p>
        </p:txBody>
      </p:sp>
    </p:spTree>
    <p:extLst>
      <p:ext uri="{BB962C8B-B14F-4D97-AF65-F5344CB8AC3E}">
        <p14:creationId xmlns:p14="http://schemas.microsoft.com/office/powerpoint/2010/main" val="21359489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ppt_x"/>
                                          </p:val>
                                        </p:tav>
                                        <p:tav tm="100000">
                                          <p:val>
                                            <p:strVal val="#ppt_x"/>
                                          </p:val>
                                        </p:tav>
                                      </p:tavLst>
                                    </p:anim>
                                    <p:anim calcmode="lin" valueType="num">
                                      <p:cBhvr additive="base">
                                        <p:cTn id="2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CEEE49-E274-5319-581E-6526D2B99E40}"/>
            </a:ext>
          </a:extLst>
        </p:cNvPr>
        <p:cNvGrpSpPr/>
        <p:nvPr/>
      </p:nvGrpSpPr>
      <p:grpSpPr>
        <a:xfrm>
          <a:off x="0" y="0"/>
          <a:ext cx="0" cy="0"/>
          <a:chOff x="0" y="0"/>
          <a:chExt cx="0" cy="0"/>
        </a:xfrm>
      </p:grpSpPr>
      <p:sp>
        <p:nvSpPr>
          <p:cNvPr id="5" name="CaixaDeTexto 4">
            <a:extLst>
              <a:ext uri="{FF2B5EF4-FFF2-40B4-BE49-F238E27FC236}">
                <a16:creationId xmlns:a16="http://schemas.microsoft.com/office/drawing/2014/main" id="{B33195D2-128A-8890-518C-16F6DC545676}"/>
              </a:ext>
            </a:extLst>
          </p:cNvPr>
          <p:cNvSpPr txBox="1"/>
          <p:nvPr/>
        </p:nvSpPr>
        <p:spPr>
          <a:xfrm>
            <a:off x="345440" y="31814"/>
            <a:ext cx="11521212" cy="461665"/>
          </a:xfrm>
          <a:prstGeom prst="rect">
            <a:avLst/>
          </a:prstGeom>
          <a:noFill/>
        </p:spPr>
        <p:txBody>
          <a:bodyPr wrap="square">
            <a:spAutoFit/>
          </a:bodyPr>
          <a:lstStyle/>
          <a:p>
            <a:pPr algn="ctr" defTabSz="914400"/>
            <a:r>
              <a:rPr lang="pt-BR" sz="2400" b="1" dirty="0">
                <a:solidFill>
                  <a:prstClr val="white"/>
                </a:solidFill>
                <a:latin typeface="Aptos" panose="02110004020202020204"/>
                <a:ea typeface="Cambria" panose="02040503050406030204" pitchFamily="18" charset="0"/>
              </a:rPr>
              <a:t>Princípio Fundamental do RPPS - Equilíbrio Financeiro e Atuarial</a:t>
            </a:r>
          </a:p>
        </p:txBody>
      </p:sp>
      <p:sp>
        <p:nvSpPr>
          <p:cNvPr id="17" name="CaixaDeTexto 16">
            <a:extLst>
              <a:ext uri="{FF2B5EF4-FFF2-40B4-BE49-F238E27FC236}">
                <a16:creationId xmlns:a16="http://schemas.microsoft.com/office/drawing/2014/main" id="{BA70614F-9DF7-DE06-9EAD-145BC5402557}"/>
              </a:ext>
            </a:extLst>
          </p:cNvPr>
          <p:cNvSpPr txBox="1"/>
          <p:nvPr/>
        </p:nvSpPr>
        <p:spPr>
          <a:xfrm>
            <a:off x="345439" y="26012"/>
            <a:ext cx="11521212" cy="369332"/>
          </a:xfrm>
          <a:prstGeom prst="rect">
            <a:avLst/>
          </a:prstGeom>
          <a:noFill/>
        </p:spPr>
        <p:txBody>
          <a:bodyPr vert="horz" wrap="square" lIns="91440" tIns="45720" rIns="91440" bIns="45720" rtlCol="0" anchor="t">
            <a:spAutoFit/>
          </a:bodyPr>
          <a:lstStyle>
            <a:defPPr>
              <a:defRPr lang="en-US"/>
            </a:defPPr>
            <a:lvl1pPr algn="ctr">
              <a:lnSpc>
                <a:spcPct val="90000"/>
              </a:lnSpc>
              <a:spcBef>
                <a:spcPct val="0"/>
              </a:spcBef>
              <a:buFont typeface="Wingdings" panose="05000000000000000000" pitchFamily="2" charset="2"/>
              <a:buNone/>
              <a:defRPr sz="2800" b="1" cap="all" baseline="0">
                <a:solidFill>
                  <a:srgbClr val="A50021"/>
                </a:solidFill>
                <a:effectLst>
                  <a:outerShdw blurRad="38100" dist="38100" dir="2700000" algn="tl">
                    <a:srgbClr val="000000">
                      <a:alpha val="43137"/>
                    </a:srgbClr>
                  </a:outerShdw>
                </a:effectLst>
                <a:latin typeface="+mj-lt"/>
              </a:defRPr>
            </a:lvl1pPr>
          </a:lstStyle>
          <a:p>
            <a:r>
              <a:rPr lang="pt-BR" sz="2000" dirty="0">
                <a:solidFill>
                  <a:schemeClr val="tx1"/>
                </a:solidFill>
              </a:rPr>
              <a:t>Mensuração dos RECURSOS GARANTIDORES do rpps – contabilização das variações patrimoniais</a:t>
            </a:r>
          </a:p>
        </p:txBody>
      </p:sp>
      <p:pic>
        <p:nvPicPr>
          <p:cNvPr id="13" name="Picture 2" descr="Gesto de atenção .">
            <a:extLst>
              <a:ext uri="{FF2B5EF4-FFF2-40B4-BE49-F238E27FC236}">
                <a16:creationId xmlns:a16="http://schemas.microsoft.com/office/drawing/2014/main" id="{2201E0B2-EB55-1437-770B-1ADE735404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341" y="5165749"/>
            <a:ext cx="1642523" cy="1354140"/>
          </a:xfrm>
          <a:prstGeom prst="rect">
            <a:avLst/>
          </a:prstGeom>
          <a:noFill/>
          <a:extLst>
            <a:ext uri="{909E8E84-426E-40DD-AFC4-6F175D3DCCD1}">
              <a14:hiddenFill xmlns:a14="http://schemas.microsoft.com/office/drawing/2010/main">
                <a:solidFill>
                  <a:srgbClr val="FFFFFF"/>
                </a:solidFill>
              </a14:hiddenFill>
            </a:ext>
          </a:extLst>
        </p:spPr>
      </p:pic>
      <p:sp>
        <p:nvSpPr>
          <p:cNvPr id="4" name="CaixaDeTexto 3">
            <a:extLst>
              <a:ext uri="{FF2B5EF4-FFF2-40B4-BE49-F238E27FC236}">
                <a16:creationId xmlns:a16="http://schemas.microsoft.com/office/drawing/2014/main" id="{D51573A8-394D-6A0A-EB0E-61230AB03BF1}"/>
              </a:ext>
            </a:extLst>
          </p:cNvPr>
          <p:cNvSpPr txBox="1"/>
          <p:nvPr/>
        </p:nvSpPr>
        <p:spPr>
          <a:xfrm>
            <a:off x="345439" y="550118"/>
            <a:ext cx="11521212" cy="923330"/>
          </a:xfrm>
          <a:prstGeom prst="rect">
            <a:avLst/>
          </a:prstGeom>
          <a:noFill/>
        </p:spPr>
        <p:txBody>
          <a:bodyPr wrap="square">
            <a:spAutoFit/>
          </a:bodyPr>
          <a:lstStyle/>
          <a:p>
            <a:pPr algn="just"/>
            <a:r>
              <a:rPr lang="pt-BR" dirty="0"/>
              <a:t>As aplicações e investimentos são, naturalmente, expostos a variações de preço e a riscos de perdas, a boa prática contábil impõe que essas variações, positivas ou negativas, devidamente precificadas, sejam registradas e explicitadas, classificando-as em duas categorias em relação a possibilidade de perdas. </a:t>
            </a:r>
          </a:p>
        </p:txBody>
      </p:sp>
      <p:sp>
        <p:nvSpPr>
          <p:cNvPr id="8" name="CaixaDeTexto 7">
            <a:extLst>
              <a:ext uri="{FF2B5EF4-FFF2-40B4-BE49-F238E27FC236}">
                <a16:creationId xmlns:a16="http://schemas.microsoft.com/office/drawing/2014/main" id="{85069326-1939-B096-B3CD-7399EE78E23A}"/>
              </a:ext>
            </a:extLst>
          </p:cNvPr>
          <p:cNvSpPr txBox="1"/>
          <p:nvPr/>
        </p:nvSpPr>
        <p:spPr>
          <a:xfrm>
            <a:off x="345439" y="1511344"/>
            <a:ext cx="11487850" cy="646331"/>
          </a:xfrm>
          <a:prstGeom prst="rect">
            <a:avLst/>
          </a:prstGeom>
          <a:noFill/>
        </p:spPr>
        <p:txBody>
          <a:bodyPr wrap="square">
            <a:spAutoFit/>
          </a:bodyPr>
          <a:lstStyle/>
          <a:p>
            <a:pPr algn="just"/>
            <a:r>
              <a:rPr lang="pt-BR" b="1" dirty="0">
                <a:latin typeface="Rockwell (Corpo)"/>
                <a:ea typeface="Cambria" panose="02040503050406030204" pitchFamily="18" charset="0"/>
              </a:rPr>
              <a:t>Riscos por Perdas Estimadas </a:t>
            </a:r>
            <a:r>
              <a:rPr lang="pt-BR" dirty="0">
                <a:latin typeface="Rockwell (Corpo)"/>
                <a:ea typeface="Cambria" panose="02040503050406030204" pitchFamily="18" charset="0"/>
              </a:rPr>
              <a:t>- C</a:t>
            </a:r>
            <a:r>
              <a:rPr lang="pt-BR" dirty="0"/>
              <a:t>omumente conhecidas como “provisões”, devem ser contabilmente registradas em contas de </a:t>
            </a:r>
            <a:r>
              <a:rPr lang="pt-BR" b="1" dirty="0"/>
              <a:t>Ajustes de Perdas Estimadas </a:t>
            </a:r>
            <a:r>
              <a:rPr lang="pt-BR" dirty="0"/>
              <a:t>como redutoras dos ativos.</a:t>
            </a:r>
            <a:r>
              <a:rPr lang="pt-BR" dirty="0">
                <a:latin typeface="Rockwell (Corpo)"/>
                <a:ea typeface="Cambria" panose="02040503050406030204" pitchFamily="18" charset="0"/>
              </a:rPr>
              <a:t> </a:t>
            </a:r>
          </a:p>
        </p:txBody>
      </p:sp>
      <p:sp>
        <p:nvSpPr>
          <p:cNvPr id="12" name="CaixaDeTexto 11">
            <a:extLst>
              <a:ext uri="{FF2B5EF4-FFF2-40B4-BE49-F238E27FC236}">
                <a16:creationId xmlns:a16="http://schemas.microsoft.com/office/drawing/2014/main" id="{411821C6-E211-D7B9-7351-00EA47543FE7}"/>
              </a:ext>
            </a:extLst>
          </p:cNvPr>
          <p:cNvSpPr txBox="1"/>
          <p:nvPr/>
        </p:nvSpPr>
        <p:spPr>
          <a:xfrm>
            <a:off x="345439" y="2227649"/>
            <a:ext cx="11521212" cy="369332"/>
          </a:xfrm>
          <a:prstGeom prst="rect">
            <a:avLst/>
          </a:prstGeom>
          <a:noFill/>
        </p:spPr>
        <p:txBody>
          <a:bodyPr wrap="square">
            <a:spAutoFit/>
          </a:bodyPr>
          <a:lstStyle/>
          <a:p>
            <a:r>
              <a:rPr lang="pt-BR" b="1" dirty="0">
                <a:latin typeface="Rockwell (Corpo)"/>
                <a:ea typeface="Cambria" panose="02040503050406030204" pitchFamily="18" charset="0"/>
              </a:rPr>
              <a:t>Exemplo</a:t>
            </a:r>
            <a:endParaRPr lang="pt-BR" b="1" dirty="0"/>
          </a:p>
        </p:txBody>
      </p:sp>
      <p:sp>
        <p:nvSpPr>
          <p:cNvPr id="14" name="CaixaDeTexto 13">
            <a:extLst>
              <a:ext uri="{FF2B5EF4-FFF2-40B4-BE49-F238E27FC236}">
                <a16:creationId xmlns:a16="http://schemas.microsoft.com/office/drawing/2014/main" id="{ADAEF025-64AE-88CB-CA57-835622B43602}"/>
              </a:ext>
            </a:extLst>
          </p:cNvPr>
          <p:cNvSpPr txBox="1"/>
          <p:nvPr/>
        </p:nvSpPr>
        <p:spPr>
          <a:xfrm>
            <a:off x="395099" y="2752028"/>
            <a:ext cx="11521212" cy="369332"/>
          </a:xfrm>
          <a:prstGeom prst="rect">
            <a:avLst/>
          </a:prstGeom>
          <a:noFill/>
        </p:spPr>
        <p:txBody>
          <a:bodyPr wrap="square">
            <a:spAutoFit/>
          </a:bodyPr>
          <a:lstStyle/>
          <a:p>
            <a:r>
              <a:rPr lang="pt-BR" dirty="0">
                <a:latin typeface="Rockwell (Corpo)"/>
                <a:ea typeface="Cambria" panose="02040503050406030204" pitchFamily="18" charset="0"/>
              </a:rPr>
              <a:t>Valor em Aplicação – R$ 1.000.000,00 em FI de Renda Variável</a:t>
            </a:r>
            <a:endParaRPr lang="pt-BR" dirty="0"/>
          </a:p>
        </p:txBody>
      </p:sp>
      <p:sp>
        <p:nvSpPr>
          <p:cNvPr id="15" name="CaixaDeTexto 14">
            <a:extLst>
              <a:ext uri="{FF2B5EF4-FFF2-40B4-BE49-F238E27FC236}">
                <a16:creationId xmlns:a16="http://schemas.microsoft.com/office/drawing/2014/main" id="{2C988CDF-4D66-676C-586E-FAAD669F2D9D}"/>
              </a:ext>
            </a:extLst>
          </p:cNvPr>
          <p:cNvSpPr txBox="1"/>
          <p:nvPr/>
        </p:nvSpPr>
        <p:spPr>
          <a:xfrm>
            <a:off x="395099" y="3181827"/>
            <a:ext cx="11591420" cy="369332"/>
          </a:xfrm>
          <a:prstGeom prst="rect">
            <a:avLst/>
          </a:prstGeom>
          <a:noFill/>
        </p:spPr>
        <p:txBody>
          <a:bodyPr wrap="square">
            <a:spAutoFit/>
          </a:bodyPr>
          <a:lstStyle/>
          <a:p>
            <a:r>
              <a:rPr lang="pt-BR" dirty="0">
                <a:latin typeface="Rockwell (Corpo)"/>
                <a:ea typeface="Cambria" panose="02040503050406030204" pitchFamily="18" charset="0"/>
              </a:rPr>
              <a:t>Risco de Perda de valor do ativo definido por critérios técnicos – 2% </a:t>
            </a:r>
            <a:endParaRPr lang="pt-BR" dirty="0"/>
          </a:p>
        </p:txBody>
      </p:sp>
      <p:sp>
        <p:nvSpPr>
          <p:cNvPr id="19" name="CaixaDeTexto 18">
            <a:extLst>
              <a:ext uri="{FF2B5EF4-FFF2-40B4-BE49-F238E27FC236}">
                <a16:creationId xmlns:a16="http://schemas.microsoft.com/office/drawing/2014/main" id="{8F4185A3-6593-ABC0-F0C8-DCC3EE650149}"/>
              </a:ext>
            </a:extLst>
          </p:cNvPr>
          <p:cNvSpPr txBox="1"/>
          <p:nvPr/>
        </p:nvSpPr>
        <p:spPr>
          <a:xfrm>
            <a:off x="345439" y="4126498"/>
            <a:ext cx="11521212" cy="646331"/>
          </a:xfrm>
          <a:prstGeom prst="rect">
            <a:avLst/>
          </a:prstGeom>
          <a:noFill/>
        </p:spPr>
        <p:txBody>
          <a:bodyPr wrap="square">
            <a:spAutoFit/>
          </a:bodyPr>
          <a:lstStyle/>
          <a:p>
            <a:pPr marL="285750" indent="-285750">
              <a:buFont typeface="Arial" panose="020B0604020202020204" pitchFamily="34" charset="0"/>
              <a:buChar char="•"/>
            </a:pPr>
            <a:r>
              <a:rPr lang="pt-BR" dirty="0">
                <a:latin typeface="Rockwell (Corpo)"/>
                <a:ea typeface="Cambria" panose="02040503050406030204" pitchFamily="18" charset="0"/>
              </a:rPr>
              <a:t>FI de Renda Variável ........................................................................................................... R$ 1.000.000,00</a:t>
            </a:r>
          </a:p>
          <a:p>
            <a:pPr marL="285750" indent="-285750">
              <a:buFont typeface="Arial" panose="020B0604020202020204" pitchFamily="34" charset="0"/>
              <a:buChar char="•"/>
            </a:pPr>
            <a:r>
              <a:rPr lang="pt-BR" dirty="0">
                <a:solidFill>
                  <a:srgbClr val="0070C0"/>
                </a:solidFill>
                <a:latin typeface="Rockwell (Corpo)"/>
                <a:ea typeface="Cambria" panose="02040503050406030204" pitchFamily="18" charset="0"/>
              </a:rPr>
              <a:t>(-) Ajuste de Perdas de Investimentos e Aplicações Temporárias........................................R$       20.000,00</a:t>
            </a:r>
            <a:endParaRPr lang="pt-BR" dirty="0">
              <a:solidFill>
                <a:srgbClr val="0070C0"/>
              </a:solidFill>
            </a:endParaRPr>
          </a:p>
        </p:txBody>
      </p:sp>
      <p:sp>
        <p:nvSpPr>
          <p:cNvPr id="21" name="CaixaDeTexto 20">
            <a:extLst>
              <a:ext uri="{FF2B5EF4-FFF2-40B4-BE49-F238E27FC236}">
                <a16:creationId xmlns:a16="http://schemas.microsoft.com/office/drawing/2014/main" id="{A10A4192-8D76-5A5F-508A-662AE15DBB08}"/>
              </a:ext>
            </a:extLst>
          </p:cNvPr>
          <p:cNvSpPr txBox="1"/>
          <p:nvPr/>
        </p:nvSpPr>
        <p:spPr>
          <a:xfrm>
            <a:off x="345439" y="3696699"/>
            <a:ext cx="11438190" cy="369332"/>
          </a:xfrm>
          <a:prstGeom prst="rect">
            <a:avLst/>
          </a:prstGeom>
          <a:noFill/>
        </p:spPr>
        <p:txBody>
          <a:bodyPr wrap="square">
            <a:spAutoFit/>
          </a:bodyPr>
          <a:lstStyle/>
          <a:p>
            <a:r>
              <a:rPr lang="pt-BR" b="1" dirty="0">
                <a:latin typeface="Rockwell (Corpo)"/>
                <a:ea typeface="Cambria" panose="02040503050406030204" pitchFamily="18" charset="0"/>
              </a:rPr>
              <a:t>Expressão na Contabilidade</a:t>
            </a:r>
            <a:endParaRPr lang="pt-BR" b="1" dirty="0"/>
          </a:p>
        </p:txBody>
      </p:sp>
      <p:sp>
        <p:nvSpPr>
          <p:cNvPr id="22" name="CaixaDeTexto 21">
            <a:extLst>
              <a:ext uri="{FF2B5EF4-FFF2-40B4-BE49-F238E27FC236}">
                <a16:creationId xmlns:a16="http://schemas.microsoft.com/office/drawing/2014/main" id="{E326CCF1-036E-58D8-1C1D-351DC8E7BE7A}"/>
              </a:ext>
            </a:extLst>
          </p:cNvPr>
          <p:cNvSpPr txBox="1"/>
          <p:nvPr/>
        </p:nvSpPr>
        <p:spPr>
          <a:xfrm>
            <a:off x="1747864" y="5328064"/>
            <a:ext cx="10085425" cy="923330"/>
          </a:xfrm>
          <a:prstGeom prst="rect">
            <a:avLst/>
          </a:prstGeom>
          <a:noFill/>
        </p:spPr>
        <p:txBody>
          <a:bodyPr wrap="square">
            <a:spAutoFit/>
          </a:bodyPr>
          <a:lstStyle/>
          <a:p>
            <a:pPr algn="just"/>
            <a:r>
              <a:rPr lang="pt-BR" dirty="0">
                <a:latin typeface="Rockwell (Corpo)"/>
                <a:ea typeface="Cambria" panose="02040503050406030204" pitchFamily="18" charset="0"/>
              </a:rPr>
              <a:t>A IPC STN nº 14, versão 2022, não trás orientação quanto a constituição prévia de conta redutora de Ajuste de Perdas Estimadas, contudo, em respeito aos Princípios da Transparência e da Boa Prática Contábil, essa forma é totalmente recomendada.</a:t>
            </a:r>
            <a:endParaRPr lang="pt-BR" dirty="0"/>
          </a:p>
        </p:txBody>
      </p:sp>
      <p:sp>
        <p:nvSpPr>
          <p:cNvPr id="23" name="Espaço Reservado para Número de Slide 22">
            <a:extLst>
              <a:ext uri="{FF2B5EF4-FFF2-40B4-BE49-F238E27FC236}">
                <a16:creationId xmlns:a16="http://schemas.microsoft.com/office/drawing/2014/main" id="{53157EF5-B3E5-BE4B-6F0F-13E1C6019647}"/>
              </a:ext>
            </a:extLst>
          </p:cNvPr>
          <p:cNvSpPr>
            <a:spLocks noGrp="1"/>
          </p:cNvSpPr>
          <p:nvPr>
            <p:ph type="sldNum" sz="quarter" idx="12"/>
          </p:nvPr>
        </p:nvSpPr>
        <p:spPr/>
        <p:txBody>
          <a:bodyPr/>
          <a:lstStyle/>
          <a:p>
            <a:fld id="{CC057153-B650-4DEB-B370-79DDCFDCE934}" type="slidenum">
              <a:rPr lang="en-US" smtClean="0"/>
              <a:t>12</a:t>
            </a:fld>
            <a:endParaRPr lang="en-US"/>
          </a:p>
        </p:txBody>
      </p:sp>
    </p:spTree>
    <p:extLst>
      <p:ext uri="{BB962C8B-B14F-4D97-AF65-F5344CB8AC3E}">
        <p14:creationId xmlns:p14="http://schemas.microsoft.com/office/powerpoint/2010/main" val="49948525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12" grpId="0"/>
      <p:bldP spid="14" grpId="0"/>
      <p:bldP spid="15" grpId="0"/>
      <p:bldP spid="19" grpId="0"/>
      <p:bldP spid="21" grpId="0"/>
      <p:bldP spid="2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99D712-6E2C-884B-CCDB-EF85300D6CF6}"/>
            </a:ext>
          </a:extLst>
        </p:cNvPr>
        <p:cNvGrpSpPr/>
        <p:nvPr/>
      </p:nvGrpSpPr>
      <p:grpSpPr>
        <a:xfrm>
          <a:off x="0" y="0"/>
          <a:ext cx="0" cy="0"/>
          <a:chOff x="0" y="0"/>
          <a:chExt cx="0" cy="0"/>
        </a:xfrm>
      </p:grpSpPr>
      <p:sp>
        <p:nvSpPr>
          <p:cNvPr id="5" name="CaixaDeTexto 4">
            <a:extLst>
              <a:ext uri="{FF2B5EF4-FFF2-40B4-BE49-F238E27FC236}">
                <a16:creationId xmlns:a16="http://schemas.microsoft.com/office/drawing/2014/main" id="{231BD9A1-B535-0F13-E0A0-0DB443E180C1}"/>
              </a:ext>
            </a:extLst>
          </p:cNvPr>
          <p:cNvSpPr txBox="1"/>
          <p:nvPr/>
        </p:nvSpPr>
        <p:spPr>
          <a:xfrm>
            <a:off x="345440" y="31814"/>
            <a:ext cx="11521212" cy="461665"/>
          </a:xfrm>
          <a:prstGeom prst="rect">
            <a:avLst/>
          </a:prstGeom>
          <a:noFill/>
        </p:spPr>
        <p:txBody>
          <a:bodyPr wrap="square">
            <a:spAutoFit/>
          </a:bodyPr>
          <a:lstStyle/>
          <a:p>
            <a:pPr algn="ctr" defTabSz="914400"/>
            <a:r>
              <a:rPr lang="pt-BR" sz="2400" b="1" dirty="0">
                <a:solidFill>
                  <a:prstClr val="white"/>
                </a:solidFill>
                <a:latin typeface="Aptos" panose="02110004020202020204"/>
                <a:ea typeface="Cambria" panose="02040503050406030204" pitchFamily="18" charset="0"/>
              </a:rPr>
              <a:t>Princípio Fundamental do RPPS - Equilíbrio Financeiro e Atuarial</a:t>
            </a:r>
          </a:p>
        </p:txBody>
      </p:sp>
      <p:sp>
        <p:nvSpPr>
          <p:cNvPr id="17" name="CaixaDeTexto 16">
            <a:extLst>
              <a:ext uri="{FF2B5EF4-FFF2-40B4-BE49-F238E27FC236}">
                <a16:creationId xmlns:a16="http://schemas.microsoft.com/office/drawing/2014/main" id="{8486B7C2-3B69-3F1D-A16B-7F6C2B255666}"/>
              </a:ext>
            </a:extLst>
          </p:cNvPr>
          <p:cNvSpPr txBox="1"/>
          <p:nvPr/>
        </p:nvSpPr>
        <p:spPr>
          <a:xfrm>
            <a:off x="345439" y="26012"/>
            <a:ext cx="11521212" cy="369332"/>
          </a:xfrm>
          <a:prstGeom prst="rect">
            <a:avLst/>
          </a:prstGeom>
          <a:noFill/>
        </p:spPr>
        <p:txBody>
          <a:bodyPr vert="horz" wrap="square" lIns="91440" tIns="45720" rIns="91440" bIns="45720" rtlCol="0" anchor="t">
            <a:spAutoFit/>
          </a:bodyPr>
          <a:lstStyle>
            <a:defPPr>
              <a:defRPr lang="en-US"/>
            </a:defPPr>
            <a:lvl1pPr algn="ctr">
              <a:lnSpc>
                <a:spcPct val="90000"/>
              </a:lnSpc>
              <a:spcBef>
                <a:spcPct val="0"/>
              </a:spcBef>
              <a:buFont typeface="Wingdings" panose="05000000000000000000" pitchFamily="2" charset="2"/>
              <a:buNone/>
              <a:defRPr sz="2800" b="1" cap="all" baseline="0">
                <a:solidFill>
                  <a:srgbClr val="A50021"/>
                </a:solidFill>
                <a:effectLst>
                  <a:outerShdw blurRad="38100" dist="38100" dir="2700000" algn="tl">
                    <a:srgbClr val="000000">
                      <a:alpha val="43137"/>
                    </a:srgbClr>
                  </a:outerShdw>
                </a:effectLst>
                <a:latin typeface="+mj-lt"/>
              </a:defRPr>
            </a:lvl1pPr>
          </a:lstStyle>
          <a:p>
            <a:r>
              <a:rPr lang="pt-BR" sz="2000" dirty="0">
                <a:solidFill>
                  <a:schemeClr val="tx1"/>
                </a:solidFill>
              </a:rPr>
              <a:t>Mensuração dos RECURSOS GARANTIDORES do rpps – contabilização das variações patrimoniais</a:t>
            </a:r>
          </a:p>
        </p:txBody>
      </p:sp>
      <p:pic>
        <p:nvPicPr>
          <p:cNvPr id="13" name="Picture 2" descr="Gesto de atenção .">
            <a:extLst>
              <a:ext uri="{FF2B5EF4-FFF2-40B4-BE49-F238E27FC236}">
                <a16:creationId xmlns:a16="http://schemas.microsoft.com/office/drawing/2014/main" id="{FE961EFF-3317-E84C-FA25-55D873CC3F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739" y="5003433"/>
            <a:ext cx="1461923" cy="1354140"/>
          </a:xfrm>
          <a:prstGeom prst="rect">
            <a:avLst/>
          </a:prstGeom>
          <a:noFill/>
          <a:extLst>
            <a:ext uri="{909E8E84-426E-40DD-AFC4-6F175D3DCCD1}">
              <a14:hiddenFill xmlns:a14="http://schemas.microsoft.com/office/drawing/2010/main">
                <a:solidFill>
                  <a:srgbClr val="FFFFFF"/>
                </a:solidFill>
              </a14:hiddenFill>
            </a:ext>
          </a:extLst>
        </p:spPr>
      </p:pic>
      <p:sp>
        <p:nvSpPr>
          <p:cNvPr id="8" name="CaixaDeTexto 7">
            <a:extLst>
              <a:ext uri="{FF2B5EF4-FFF2-40B4-BE49-F238E27FC236}">
                <a16:creationId xmlns:a16="http://schemas.microsoft.com/office/drawing/2014/main" id="{7C35995C-8764-4FE4-9F16-5F47D1B632C4}"/>
              </a:ext>
            </a:extLst>
          </p:cNvPr>
          <p:cNvSpPr txBox="1"/>
          <p:nvPr/>
        </p:nvSpPr>
        <p:spPr>
          <a:xfrm>
            <a:off x="295779" y="606606"/>
            <a:ext cx="11487850" cy="646331"/>
          </a:xfrm>
          <a:prstGeom prst="rect">
            <a:avLst/>
          </a:prstGeom>
          <a:noFill/>
        </p:spPr>
        <p:txBody>
          <a:bodyPr wrap="square">
            <a:spAutoFit/>
          </a:bodyPr>
          <a:lstStyle/>
          <a:p>
            <a:pPr algn="just"/>
            <a:r>
              <a:rPr lang="pt-BR" b="1" dirty="0">
                <a:latin typeface="Rockwell (Corpo)"/>
                <a:ea typeface="Cambria" panose="02040503050406030204" pitchFamily="18" charset="0"/>
              </a:rPr>
              <a:t>Riscos por Perdas de Ativos por Recuperabilidade </a:t>
            </a:r>
            <a:r>
              <a:rPr lang="pt-BR" dirty="0">
                <a:latin typeface="Rockwell (Corpo)"/>
                <a:ea typeface="Cambria" panose="02040503050406030204" pitchFamily="18" charset="0"/>
              </a:rPr>
              <a:t>– No caso dos investimentos, são as perdas iminentes em decorrência de situações específicas, comumente, sob a denominação de Fundos Estressados.</a:t>
            </a:r>
          </a:p>
        </p:txBody>
      </p:sp>
      <p:sp>
        <p:nvSpPr>
          <p:cNvPr id="12" name="CaixaDeTexto 11">
            <a:extLst>
              <a:ext uri="{FF2B5EF4-FFF2-40B4-BE49-F238E27FC236}">
                <a16:creationId xmlns:a16="http://schemas.microsoft.com/office/drawing/2014/main" id="{C8684BA0-4B39-67E6-AF2A-6446B58ACFED}"/>
              </a:ext>
            </a:extLst>
          </p:cNvPr>
          <p:cNvSpPr txBox="1"/>
          <p:nvPr/>
        </p:nvSpPr>
        <p:spPr>
          <a:xfrm>
            <a:off x="395099" y="1432559"/>
            <a:ext cx="11521212" cy="369332"/>
          </a:xfrm>
          <a:prstGeom prst="rect">
            <a:avLst/>
          </a:prstGeom>
          <a:noFill/>
        </p:spPr>
        <p:txBody>
          <a:bodyPr wrap="square">
            <a:spAutoFit/>
          </a:bodyPr>
          <a:lstStyle/>
          <a:p>
            <a:r>
              <a:rPr lang="pt-BR" b="1" dirty="0">
                <a:latin typeface="Rockwell (Corpo)"/>
                <a:ea typeface="Cambria" panose="02040503050406030204" pitchFamily="18" charset="0"/>
              </a:rPr>
              <a:t>Exemplo</a:t>
            </a:r>
            <a:endParaRPr lang="pt-BR" b="1" dirty="0"/>
          </a:p>
        </p:txBody>
      </p:sp>
      <p:sp>
        <p:nvSpPr>
          <p:cNvPr id="14" name="CaixaDeTexto 13">
            <a:extLst>
              <a:ext uri="{FF2B5EF4-FFF2-40B4-BE49-F238E27FC236}">
                <a16:creationId xmlns:a16="http://schemas.microsoft.com/office/drawing/2014/main" id="{2C4B5D2E-CE78-306A-97A0-4BEC0769E8DF}"/>
              </a:ext>
            </a:extLst>
          </p:cNvPr>
          <p:cNvSpPr txBox="1"/>
          <p:nvPr/>
        </p:nvSpPr>
        <p:spPr>
          <a:xfrm>
            <a:off x="345439" y="1920820"/>
            <a:ext cx="11521212" cy="369332"/>
          </a:xfrm>
          <a:prstGeom prst="rect">
            <a:avLst/>
          </a:prstGeom>
          <a:noFill/>
        </p:spPr>
        <p:txBody>
          <a:bodyPr wrap="square">
            <a:spAutoFit/>
          </a:bodyPr>
          <a:lstStyle/>
          <a:p>
            <a:r>
              <a:rPr lang="pt-BR" dirty="0">
                <a:latin typeface="Rockwell (Corpo)"/>
                <a:ea typeface="Cambria" panose="02040503050406030204" pitchFamily="18" charset="0"/>
              </a:rPr>
              <a:t>Valor em Aplicação – R$ 1.000.000,00 em FII</a:t>
            </a:r>
            <a:endParaRPr lang="pt-BR" dirty="0"/>
          </a:p>
        </p:txBody>
      </p:sp>
      <p:sp>
        <p:nvSpPr>
          <p:cNvPr id="15" name="CaixaDeTexto 14">
            <a:extLst>
              <a:ext uri="{FF2B5EF4-FFF2-40B4-BE49-F238E27FC236}">
                <a16:creationId xmlns:a16="http://schemas.microsoft.com/office/drawing/2014/main" id="{75A1C19F-74F8-6A44-7768-B6BE836CDC66}"/>
              </a:ext>
            </a:extLst>
          </p:cNvPr>
          <p:cNvSpPr txBox="1"/>
          <p:nvPr/>
        </p:nvSpPr>
        <p:spPr>
          <a:xfrm>
            <a:off x="295779" y="2371639"/>
            <a:ext cx="11591420" cy="923330"/>
          </a:xfrm>
          <a:prstGeom prst="rect">
            <a:avLst/>
          </a:prstGeom>
          <a:noFill/>
        </p:spPr>
        <p:txBody>
          <a:bodyPr wrap="square">
            <a:spAutoFit/>
          </a:bodyPr>
          <a:lstStyle/>
          <a:p>
            <a:r>
              <a:rPr lang="pt-BR" dirty="0">
                <a:latin typeface="Rockwell (Corpo)"/>
                <a:ea typeface="Cambria" panose="02040503050406030204" pitchFamily="18" charset="0"/>
              </a:rPr>
              <a:t>Risco de Perda de valor do ativo em razão de insucesso dos projetos do fundo, constatado e precificado por critérios técnicos (</a:t>
            </a:r>
            <a:r>
              <a:rPr lang="pt-BR" b="1" dirty="0">
                <a:latin typeface="Rockwell (Corpo)"/>
                <a:ea typeface="Cambria" panose="02040503050406030204" pitchFamily="18" charset="0"/>
              </a:rPr>
              <a:t>teste de </a:t>
            </a:r>
            <a:r>
              <a:rPr lang="pt-BR" b="1" dirty="0"/>
              <a:t> impairment – deterioração do ativo</a:t>
            </a:r>
            <a:r>
              <a:rPr lang="pt-BR" dirty="0"/>
              <a:t>) ou por meio de Fato Relevante divulgado ao mercado – R$ 300.000,00</a:t>
            </a:r>
          </a:p>
        </p:txBody>
      </p:sp>
      <p:sp>
        <p:nvSpPr>
          <p:cNvPr id="19" name="CaixaDeTexto 18">
            <a:extLst>
              <a:ext uri="{FF2B5EF4-FFF2-40B4-BE49-F238E27FC236}">
                <a16:creationId xmlns:a16="http://schemas.microsoft.com/office/drawing/2014/main" id="{520C6E57-20BF-C01C-763E-147DEF73714F}"/>
              </a:ext>
            </a:extLst>
          </p:cNvPr>
          <p:cNvSpPr txBox="1"/>
          <p:nvPr/>
        </p:nvSpPr>
        <p:spPr>
          <a:xfrm>
            <a:off x="345439" y="3687536"/>
            <a:ext cx="11521212" cy="923330"/>
          </a:xfrm>
          <a:prstGeom prst="rect">
            <a:avLst/>
          </a:prstGeom>
          <a:noFill/>
        </p:spPr>
        <p:txBody>
          <a:bodyPr wrap="square">
            <a:spAutoFit/>
          </a:bodyPr>
          <a:lstStyle/>
          <a:p>
            <a:pPr marL="285750" indent="-285750">
              <a:buFont typeface="Arial" panose="020B0604020202020204" pitchFamily="34" charset="0"/>
              <a:buChar char="•"/>
            </a:pPr>
            <a:r>
              <a:rPr lang="pt-BR" dirty="0">
                <a:latin typeface="Rockwell (Corpo)"/>
                <a:ea typeface="Cambria" panose="02040503050406030204" pitchFamily="18" charset="0"/>
              </a:rPr>
              <a:t>FII............................. ........................................................................................................... R$ 1.000.000,00</a:t>
            </a:r>
          </a:p>
          <a:p>
            <a:pPr marL="285750" indent="-285750">
              <a:buFont typeface="Arial" panose="020B0604020202020204" pitchFamily="34" charset="0"/>
              <a:buChar char="•"/>
            </a:pPr>
            <a:r>
              <a:rPr lang="pt-BR" dirty="0">
                <a:solidFill>
                  <a:srgbClr val="0070C0"/>
                </a:solidFill>
                <a:latin typeface="Rockwell (Corpo)"/>
                <a:ea typeface="Cambria" panose="02040503050406030204" pitchFamily="18" charset="0"/>
              </a:rPr>
              <a:t>(-) Redução a Valor Recuperável de Títulos e Valores Mobiliários........................................R$    300.000,00</a:t>
            </a:r>
          </a:p>
          <a:p>
            <a:pPr marL="285750" indent="-285750">
              <a:buFont typeface="Arial" panose="020B0604020202020204" pitchFamily="34" charset="0"/>
              <a:buChar char="•"/>
            </a:pPr>
            <a:r>
              <a:rPr lang="pt-BR" dirty="0">
                <a:solidFill>
                  <a:srgbClr val="0070C0"/>
                </a:solidFill>
                <a:latin typeface="Rockwell (Corpo)"/>
                <a:ea typeface="Cambria" panose="02040503050406030204" pitchFamily="18" charset="0"/>
              </a:rPr>
              <a:t>(-) Ajuste de Perdas de Investimentos e Aplicações Temporárias........................................R$       14.000,00</a:t>
            </a:r>
            <a:endParaRPr lang="pt-BR" dirty="0">
              <a:solidFill>
                <a:srgbClr val="0070C0"/>
              </a:solidFill>
            </a:endParaRPr>
          </a:p>
        </p:txBody>
      </p:sp>
      <p:sp>
        <p:nvSpPr>
          <p:cNvPr id="21" name="CaixaDeTexto 20">
            <a:extLst>
              <a:ext uri="{FF2B5EF4-FFF2-40B4-BE49-F238E27FC236}">
                <a16:creationId xmlns:a16="http://schemas.microsoft.com/office/drawing/2014/main" id="{C81B6727-D578-7D7F-6B00-84A68397A71A}"/>
              </a:ext>
            </a:extLst>
          </p:cNvPr>
          <p:cNvSpPr txBox="1"/>
          <p:nvPr/>
        </p:nvSpPr>
        <p:spPr>
          <a:xfrm>
            <a:off x="304801" y="3294969"/>
            <a:ext cx="11438190" cy="369332"/>
          </a:xfrm>
          <a:prstGeom prst="rect">
            <a:avLst/>
          </a:prstGeom>
          <a:noFill/>
        </p:spPr>
        <p:txBody>
          <a:bodyPr wrap="square">
            <a:spAutoFit/>
          </a:bodyPr>
          <a:lstStyle/>
          <a:p>
            <a:r>
              <a:rPr lang="pt-BR" b="1" dirty="0">
                <a:latin typeface="Rockwell (Corpo)"/>
                <a:ea typeface="Cambria" panose="02040503050406030204" pitchFamily="18" charset="0"/>
              </a:rPr>
              <a:t>Expressão na Contabilidade</a:t>
            </a:r>
            <a:endParaRPr lang="pt-BR" b="1" dirty="0"/>
          </a:p>
        </p:txBody>
      </p:sp>
      <p:sp>
        <p:nvSpPr>
          <p:cNvPr id="22" name="CaixaDeTexto 21">
            <a:extLst>
              <a:ext uri="{FF2B5EF4-FFF2-40B4-BE49-F238E27FC236}">
                <a16:creationId xmlns:a16="http://schemas.microsoft.com/office/drawing/2014/main" id="{9C1EBE15-A115-400A-073A-86E686E8A3B9}"/>
              </a:ext>
            </a:extLst>
          </p:cNvPr>
          <p:cNvSpPr txBox="1"/>
          <p:nvPr/>
        </p:nvSpPr>
        <p:spPr>
          <a:xfrm>
            <a:off x="1486700" y="4917098"/>
            <a:ext cx="10379951" cy="646331"/>
          </a:xfrm>
          <a:prstGeom prst="rect">
            <a:avLst/>
          </a:prstGeom>
          <a:noFill/>
        </p:spPr>
        <p:txBody>
          <a:bodyPr wrap="square">
            <a:spAutoFit/>
          </a:bodyPr>
          <a:lstStyle/>
          <a:p>
            <a:pPr algn="just"/>
            <a:r>
              <a:rPr lang="pt-BR" dirty="0">
                <a:latin typeface="Rockwell (Corpo)"/>
                <a:ea typeface="Cambria" panose="02040503050406030204" pitchFamily="18" charset="0"/>
              </a:rPr>
              <a:t>Neste caso, sobre a parcela do investimento não sujeito à recuperabilidade, haverá também o ajuste por perda estimada, considerando o risco de 2%.</a:t>
            </a:r>
            <a:endParaRPr lang="pt-BR" dirty="0"/>
          </a:p>
        </p:txBody>
      </p:sp>
      <p:sp>
        <p:nvSpPr>
          <p:cNvPr id="2" name="CaixaDeTexto 1">
            <a:extLst>
              <a:ext uri="{FF2B5EF4-FFF2-40B4-BE49-F238E27FC236}">
                <a16:creationId xmlns:a16="http://schemas.microsoft.com/office/drawing/2014/main" id="{78D7CB6C-C756-0ED7-61F0-4E43621599BC}"/>
              </a:ext>
            </a:extLst>
          </p:cNvPr>
          <p:cNvSpPr txBox="1"/>
          <p:nvPr/>
        </p:nvSpPr>
        <p:spPr>
          <a:xfrm>
            <a:off x="1543663" y="5680503"/>
            <a:ext cx="10322987" cy="646331"/>
          </a:xfrm>
          <a:prstGeom prst="rect">
            <a:avLst/>
          </a:prstGeom>
          <a:noFill/>
        </p:spPr>
        <p:txBody>
          <a:bodyPr wrap="square">
            <a:spAutoFit/>
          </a:bodyPr>
          <a:lstStyle/>
          <a:p>
            <a:pPr algn="just"/>
            <a:r>
              <a:rPr lang="pt-BR" dirty="0">
                <a:latin typeface="Rockwell (Corpo)"/>
                <a:ea typeface="Cambria" panose="02040503050406030204" pitchFamily="18" charset="0"/>
              </a:rPr>
              <a:t>Os valores dos ativos a serem considerados na Avaliação Atuarial devem ser os das aplicações atualizados, deduzidas as reduções a valores recuperáveis e os ajustes para perdas estimadas. </a:t>
            </a:r>
            <a:endParaRPr lang="pt-BR" dirty="0"/>
          </a:p>
        </p:txBody>
      </p:sp>
      <p:sp>
        <p:nvSpPr>
          <p:cNvPr id="3" name="Espaço Reservado para Número de Slide 2">
            <a:extLst>
              <a:ext uri="{FF2B5EF4-FFF2-40B4-BE49-F238E27FC236}">
                <a16:creationId xmlns:a16="http://schemas.microsoft.com/office/drawing/2014/main" id="{A064C7AB-E366-BFC9-31E0-E7BFD90D4680}"/>
              </a:ext>
            </a:extLst>
          </p:cNvPr>
          <p:cNvSpPr>
            <a:spLocks noGrp="1"/>
          </p:cNvSpPr>
          <p:nvPr>
            <p:ph type="sldNum" sz="quarter" idx="12"/>
          </p:nvPr>
        </p:nvSpPr>
        <p:spPr/>
        <p:txBody>
          <a:bodyPr/>
          <a:lstStyle/>
          <a:p>
            <a:fld id="{CC057153-B650-4DEB-B370-79DDCFDCE934}" type="slidenum">
              <a:rPr lang="en-US" smtClean="0"/>
              <a:t>13</a:t>
            </a:fld>
            <a:endParaRPr lang="en-US"/>
          </a:p>
        </p:txBody>
      </p:sp>
    </p:spTree>
    <p:extLst>
      <p:ext uri="{BB962C8B-B14F-4D97-AF65-F5344CB8AC3E}">
        <p14:creationId xmlns:p14="http://schemas.microsoft.com/office/powerpoint/2010/main" val="17961929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4" grpId="0"/>
      <p:bldP spid="15" grpId="0"/>
      <p:bldP spid="19" grpId="0"/>
      <p:bldP spid="21" grpId="0"/>
      <p:bldP spid="22" grpId="0"/>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9F8788-EDC7-2882-96D4-36FD56E0DBE8}"/>
            </a:ext>
          </a:extLst>
        </p:cNvPr>
        <p:cNvGrpSpPr/>
        <p:nvPr/>
      </p:nvGrpSpPr>
      <p:grpSpPr>
        <a:xfrm>
          <a:off x="0" y="0"/>
          <a:ext cx="0" cy="0"/>
          <a:chOff x="0" y="0"/>
          <a:chExt cx="0" cy="0"/>
        </a:xfrm>
      </p:grpSpPr>
      <p:sp>
        <p:nvSpPr>
          <p:cNvPr id="5" name="CaixaDeTexto 4">
            <a:extLst>
              <a:ext uri="{FF2B5EF4-FFF2-40B4-BE49-F238E27FC236}">
                <a16:creationId xmlns:a16="http://schemas.microsoft.com/office/drawing/2014/main" id="{0A332579-5459-3331-6A5E-EC761EFFE5A2}"/>
              </a:ext>
            </a:extLst>
          </p:cNvPr>
          <p:cNvSpPr txBox="1"/>
          <p:nvPr/>
        </p:nvSpPr>
        <p:spPr>
          <a:xfrm>
            <a:off x="345440" y="31814"/>
            <a:ext cx="11521212" cy="461665"/>
          </a:xfrm>
          <a:prstGeom prst="rect">
            <a:avLst/>
          </a:prstGeom>
          <a:noFill/>
        </p:spPr>
        <p:txBody>
          <a:bodyPr wrap="square">
            <a:spAutoFit/>
          </a:bodyPr>
          <a:lstStyle/>
          <a:p>
            <a:pPr algn="ctr" defTabSz="914400"/>
            <a:r>
              <a:rPr lang="pt-BR" sz="2400" b="1" dirty="0">
                <a:solidFill>
                  <a:prstClr val="white"/>
                </a:solidFill>
                <a:latin typeface="Aptos" panose="02110004020202020204"/>
                <a:ea typeface="Cambria" panose="02040503050406030204" pitchFamily="18" charset="0"/>
              </a:rPr>
              <a:t>Princípio Fundamental do RPPS - Equilíbrio Financeiro e Atuarial</a:t>
            </a:r>
          </a:p>
        </p:txBody>
      </p:sp>
      <p:sp>
        <p:nvSpPr>
          <p:cNvPr id="17" name="CaixaDeTexto 16">
            <a:extLst>
              <a:ext uri="{FF2B5EF4-FFF2-40B4-BE49-F238E27FC236}">
                <a16:creationId xmlns:a16="http://schemas.microsoft.com/office/drawing/2014/main" id="{436E80A8-5167-1268-E879-A1BB927A0948}"/>
              </a:ext>
            </a:extLst>
          </p:cNvPr>
          <p:cNvSpPr txBox="1"/>
          <p:nvPr/>
        </p:nvSpPr>
        <p:spPr>
          <a:xfrm>
            <a:off x="566421" y="26012"/>
            <a:ext cx="11521212" cy="424732"/>
          </a:xfrm>
          <a:prstGeom prst="rect">
            <a:avLst/>
          </a:prstGeom>
          <a:noFill/>
        </p:spPr>
        <p:txBody>
          <a:bodyPr vert="horz" wrap="square" lIns="91440" tIns="45720" rIns="91440" bIns="45720" rtlCol="0" anchor="t">
            <a:spAutoFit/>
          </a:bodyPr>
          <a:lstStyle>
            <a:defPPr>
              <a:defRPr lang="en-US"/>
            </a:defPPr>
            <a:lvl1pPr algn="ctr">
              <a:lnSpc>
                <a:spcPct val="90000"/>
              </a:lnSpc>
              <a:spcBef>
                <a:spcPct val="0"/>
              </a:spcBef>
              <a:buFont typeface="Wingdings" panose="05000000000000000000" pitchFamily="2" charset="2"/>
              <a:buNone/>
              <a:defRPr sz="2800" b="1" cap="all" baseline="0">
                <a:solidFill>
                  <a:srgbClr val="A50021"/>
                </a:solidFill>
                <a:effectLst>
                  <a:outerShdw blurRad="38100" dist="38100" dir="2700000" algn="tl">
                    <a:srgbClr val="000000">
                      <a:alpha val="43137"/>
                    </a:srgbClr>
                  </a:outerShdw>
                </a:effectLst>
                <a:latin typeface="+mj-lt"/>
              </a:defRPr>
            </a:lvl1pPr>
          </a:lstStyle>
          <a:p>
            <a:r>
              <a:rPr lang="pt-BR" sz="2400" dirty="0">
                <a:solidFill>
                  <a:schemeClr val="tx1"/>
                </a:solidFill>
              </a:rPr>
              <a:t>Mensuração dos RECURSOS GARANTIDORES do rpps – ativos diversos</a:t>
            </a:r>
          </a:p>
        </p:txBody>
      </p:sp>
      <p:sp>
        <p:nvSpPr>
          <p:cNvPr id="8" name="Espaço Reservado para Número de Slide 3">
            <a:extLst>
              <a:ext uri="{FF2B5EF4-FFF2-40B4-BE49-F238E27FC236}">
                <a16:creationId xmlns:a16="http://schemas.microsoft.com/office/drawing/2014/main" id="{9C99E993-B398-CA54-BC36-B9181021592E}"/>
              </a:ext>
            </a:extLst>
          </p:cNvPr>
          <p:cNvSpPr>
            <a:spLocks noGrp="1"/>
          </p:cNvSpPr>
          <p:nvPr>
            <p:ph type="sldNum" sz="quarter" idx="12"/>
          </p:nvPr>
        </p:nvSpPr>
        <p:spPr>
          <a:xfrm>
            <a:off x="8626674" y="6109770"/>
            <a:ext cx="2743200" cy="365125"/>
          </a:xfrm>
        </p:spPr>
        <p:txBody>
          <a:bodyPr/>
          <a:lstStyle/>
          <a:p>
            <a:fld id="{FCA35EAB-921A-40E9-B994-92DD9F54B5B0}" type="slidenum">
              <a:rPr lang="pt-BR" smtClean="0"/>
              <a:t>14</a:t>
            </a:fld>
            <a:endParaRPr lang="pt-BR"/>
          </a:p>
        </p:txBody>
      </p:sp>
      <p:sp>
        <p:nvSpPr>
          <p:cNvPr id="6" name="CaixaDeTexto 5">
            <a:extLst>
              <a:ext uri="{FF2B5EF4-FFF2-40B4-BE49-F238E27FC236}">
                <a16:creationId xmlns:a16="http://schemas.microsoft.com/office/drawing/2014/main" id="{246DCE44-3922-3061-8D92-316828A982C4}"/>
              </a:ext>
            </a:extLst>
          </p:cNvPr>
          <p:cNvSpPr txBox="1"/>
          <p:nvPr/>
        </p:nvSpPr>
        <p:spPr>
          <a:xfrm>
            <a:off x="345439" y="566965"/>
            <a:ext cx="11521212" cy="1477328"/>
          </a:xfrm>
          <a:prstGeom prst="rect">
            <a:avLst/>
          </a:prstGeom>
          <a:noFill/>
        </p:spPr>
        <p:txBody>
          <a:bodyPr wrap="square">
            <a:spAutoFit/>
          </a:bodyPr>
          <a:lstStyle/>
          <a:p>
            <a:pPr algn="just"/>
            <a:r>
              <a:rPr lang="pt-BR" dirty="0"/>
              <a:t>Os imóveis vinculados aos Fundos Previdenciários, aportados por lei, classificados como Ativos Garantidores, são classificados como  </a:t>
            </a:r>
            <a:r>
              <a:rPr lang="pt-BR" b="1" dirty="0"/>
              <a:t>Aplicações mm Segmentos de Imóveis – RPPS</a:t>
            </a:r>
            <a:r>
              <a:rPr lang="pt-BR" dirty="0"/>
              <a:t>, pelos respectivos valores de mercado, enquanto que os imóveis para uso próprio do RPPS fazem parte de sua gestão administrativa, sendo registrados no grupo do </a:t>
            </a:r>
            <a:r>
              <a:rPr lang="pt-BR" b="1" dirty="0"/>
              <a:t>Imobilizado</a:t>
            </a:r>
            <a:r>
              <a:rPr lang="pt-BR" dirty="0"/>
              <a:t>, pelos valores de aquisição ou construção, sujeitos a depreciações e reavaliações</a:t>
            </a:r>
            <a:r>
              <a:rPr lang="pt-BR" b="1" dirty="0"/>
              <a:t>.</a:t>
            </a:r>
            <a:endParaRPr lang="pt-BR" dirty="0"/>
          </a:p>
        </p:txBody>
      </p:sp>
      <p:sp>
        <p:nvSpPr>
          <p:cNvPr id="7" name="CaixaDeTexto 6">
            <a:extLst>
              <a:ext uri="{FF2B5EF4-FFF2-40B4-BE49-F238E27FC236}">
                <a16:creationId xmlns:a16="http://schemas.microsoft.com/office/drawing/2014/main" id="{DB775DE8-3B9C-DA7E-2EDB-87B0CE2628C7}"/>
              </a:ext>
            </a:extLst>
          </p:cNvPr>
          <p:cNvSpPr txBox="1"/>
          <p:nvPr/>
        </p:nvSpPr>
        <p:spPr>
          <a:xfrm>
            <a:off x="345438" y="2125259"/>
            <a:ext cx="11511167" cy="646331"/>
          </a:xfrm>
          <a:prstGeom prst="rect">
            <a:avLst/>
          </a:prstGeom>
          <a:noFill/>
        </p:spPr>
        <p:txBody>
          <a:bodyPr wrap="square">
            <a:spAutoFit/>
          </a:bodyPr>
          <a:lstStyle/>
          <a:p>
            <a:pPr algn="just"/>
            <a:r>
              <a:rPr lang="pt-BR" dirty="0"/>
              <a:t>O aporte de imóveis, conforme normas da Previdência (Portaria MTP nº 1.467, de 2022), deve cumprir várias exigências, tais como: </a:t>
            </a:r>
          </a:p>
        </p:txBody>
      </p:sp>
      <p:sp>
        <p:nvSpPr>
          <p:cNvPr id="10" name="CaixaDeTexto 9">
            <a:extLst>
              <a:ext uri="{FF2B5EF4-FFF2-40B4-BE49-F238E27FC236}">
                <a16:creationId xmlns:a16="http://schemas.microsoft.com/office/drawing/2014/main" id="{0CCBD1A8-E466-BE3E-D599-719FE5F4F448}"/>
              </a:ext>
            </a:extLst>
          </p:cNvPr>
          <p:cNvSpPr txBox="1"/>
          <p:nvPr/>
        </p:nvSpPr>
        <p:spPr>
          <a:xfrm>
            <a:off x="345438" y="2812554"/>
            <a:ext cx="11511166" cy="369332"/>
          </a:xfrm>
          <a:prstGeom prst="rect">
            <a:avLst/>
          </a:prstGeom>
          <a:noFill/>
        </p:spPr>
        <p:txBody>
          <a:bodyPr wrap="square">
            <a:spAutoFit/>
          </a:bodyPr>
          <a:lstStyle/>
          <a:p>
            <a:pPr marL="285750" indent="-285750" algn="just">
              <a:buFont typeface="Wingdings" panose="05000000000000000000" pitchFamily="2" charset="2"/>
              <a:buChar char="ü"/>
            </a:pPr>
            <a:r>
              <a:rPr lang="pt-BR" dirty="0"/>
              <a:t>Estudo técnico e processo transparente de avaliação e análise de viabilidade econômico-financeira.</a:t>
            </a:r>
          </a:p>
        </p:txBody>
      </p:sp>
      <p:sp>
        <p:nvSpPr>
          <p:cNvPr id="14" name="CaixaDeTexto 13">
            <a:extLst>
              <a:ext uri="{FF2B5EF4-FFF2-40B4-BE49-F238E27FC236}">
                <a16:creationId xmlns:a16="http://schemas.microsoft.com/office/drawing/2014/main" id="{075AE5FF-2AB5-80B9-4167-233D1AA0A2A7}"/>
              </a:ext>
            </a:extLst>
          </p:cNvPr>
          <p:cNvSpPr txBox="1"/>
          <p:nvPr/>
        </p:nvSpPr>
        <p:spPr>
          <a:xfrm>
            <a:off x="345437" y="3296867"/>
            <a:ext cx="11521213" cy="646331"/>
          </a:xfrm>
          <a:prstGeom prst="rect">
            <a:avLst/>
          </a:prstGeom>
          <a:noFill/>
        </p:spPr>
        <p:txBody>
          <a:bodyPr wrap="square">
            <a:spAutoFit/>
          </a:bodyPr>
          <a:lstStyle>
            <a:defPPr>
              <a:defRPr lang="en-US"/>
            </a:defPPr>
            <a:lvl1pPr marL="285750" indent="-285750">
              <a:buFont typeface="Wingdings" panose="05000000000000000000" pitchFamily="2" charset="2"/>
              <a:buChar char="ü"/>
              <a:defRPr/>
            </a:lvl1pPr>
          </a:lstStyle>
          <a:p>
            <a:pPr algn="just"/>
            <a:r>
              <a:rPr lang="pt-BR" dirty="0"/>
              <a:t>Observância de compatibilidade com os prazos e taxas das obrigações presentes e futuras do RPPS (análise dos fluxos de receitas e despesas).</a:t>
            </a:r>
          </a:p>
        </p:txBody>
      </p:sp>
      <p:sp>
        <p:nvSpPr>
          <p:cNvPr id="16" name="CaixaDeTexto 15">
            <a:extLst>
              <a:ext uri="{FF2B5EF4-FFF2-40B4-BE49-F238E27FC236}">
                <a16:creationId xmlns:a16="http://schemas.microsoft.com/office/drawing/2014/main" id="{8CCC05A9-263C-99A7-5C30-5A39FDD37CD2}"/>
              </a:ext>
            </a:extLst>
          </p:cNvPr>
          <p:cNvSpPr txBox="1"/>
          <p:nvPr/>
        </p:nvSpPr>
        <p:spPr>
          <a:xfrm>
            <a:off x="345436" y="4014162"/>
            <a:ext cx="11511165" cy="369332"/>
          </a:xfrm>
          <a:prstGeom prst="rect">
            <a:avLst/>
          </a:prstGeom>
          <a:noFill/>
        </p:spPr>
        <p:txBody>
          <a:bodyPr wrap="square">
            <a:spAutoFit/>
          </a:bodyPr>
          <a:lstStyle>
            <a:defPPr>
              <a:defRPr lang="en-US"/>
            </a:defPPr>
            <a:lvl1pPr marL="285750" indent="-285750" algn="just">
              <a:buFont typeface="Wingdings" panose="05000000000000000000" pitchFamily="2" charset="2"/>
              <a:buChar char="ü"/>
              <a:defRPr/>
            </a:lvl1pPr>
          </a:lstStyle>
          <a:p>
            <a:r>
              <a:rPr lang="pt-BR" dirty="0"/>
              <a:t>Vinculação realizada por meio de lei.</a:t>
            </a:r>
          </a:p>
        </p:txBody>
      </p:sp>
      <p:sp>
        <p:nvSpPr>
          <p:cNvPr id="19" name="CaixaDeTexto 18">
            <a:extLst>
              <a:ext uri="{FF2B5EF4-FFF2-40B4-BE49-F238E27FC236}">
                <a16:creationId xmlns:a16="http://schemas.microsoft.com/office/drawing/2014/main" id="{427FCDD6-4170-EFA8-9DA0-833B087D7599}"/>
              </a:ext>
            </a:extLst>
          </p:cNvPr>
          <p:cNvSpPr txBox="1"/>
          <p:nvPr/>
        </p:nvSpPr>
        <p:spPr>
          <a:xfrm>
            <a:off x="345435" y="4406143"/>
            <a:ext cx="11521213" cy="369332"/>
          </a:xfrm>
          <a:prstGeom prst="rect">
            <a:avLst/>
          </a:prstGeom>
          <a:noFill/>
        </p:spPr>
        <p:txBody>
          <a:bodyPr wrap="square">
            <a:spAutoFit/>
          </a:bodyPr>
          <a:lstStyle>
            <a:defPPr>
              <a:defRPr lang="en-US"/>
            </a:defPPr>
            <a:lvl1pPr marL="285750" indent="-285750" algn="just">
              <a:buFont typeface="Wingdings" panose="05000000000000000000" pitchFamily="2" charset="2"/>
              <a:buChar char="ü"/>
              <a:defRPr/>
            </a:lvl1pPr>
          </a:lstStyle>
          <a:p>
            <a:r>
              <a:rPr lang="pt-BR" dirty="0"/>
              <a:t>Aprovação pelo conselho deliberativo</a:t>
            </a:r>
          </a:p>
        </p:txBody>
      </p:sp>
      <p:sp>
        <p:nvSpPr>
          <p:cNvPr id="20" name="CaixaDeTexto 19">
            <a:extLst>
              <a:ext uri="{FF2B5EF4-FFF2-40B4-BE49-F238E27FC236}">
                <a16:creationId xmlns:a16="http://schemas.microsoft.com/office/drawing/2014/main" id="{6DADA3E5-123F-B6DE-503A-8DF6584BB77A}"/>
              </a:ext>
            </a:extLst>
          </p:cNvPr>
          <p:cNvSpPr txBox="1"/>
          <p:nvPr/>
        </p:nvSpPr>
        <p:spPr>
          <a:xfrm>
            <a:off x="345435" y="4794846"/>
            <a:ext cx="11488681" cy="369332"/>
          </a:xfrm>
          <a:prstGeom prst="rect">
            <a:avLst/>
          </a:prstGeom>
          <a:noFill/>
        </p:spPr>
        <p:txBody>
          <a:bodyPr wrap="square">
            <a:spAutoFit/>
          </a:bodyPr>
          <a:lstStyle>
            <a:defPPr>
              <a:defRPr lang="en-US"/>
            </a:defPPr>
            <a:lvl1pPr marL="285750" indent="-285750" algn="just">
              <a:buFont typeface="Wingdings" panose="05000000000000000000" pitchFamily="2" charset="2"/>
              <a:buChar char="ü"/>
              <a:defRPr/>
            </a:lvl1pPr>
          </a:lstStyle>
          <a:p>
            <a:r>
              <a:rPr lang="pt-BR" dirty="0"/>
              <a:t>Transparência e publicidade do processo</a:t>
            </a:r>
          </a:p>
        </p:txBody>
      </p:sp>
      <p:sp>
        <p:nvSpPr>
          <p:cNvPr id="22" name="CaixaDeTexto 21">
            <a:extLst>
              <a:ext uri="{FF2B5EF4-FFF2-40B4-BE49-F238E27FC236}">
                <a16:creationId xmlns:a16="http://schemas.microsoft.com/office/drawing/2014/main" id="{5D06A846-FA9C-0CB0-2343-5563240A1A0B}"/>
              </a:ext>
            </a:extLst>
          </p:cNvPr>
          <p:cNvSpPr txBox="1"/>
          <p:nvPr/>
        </p:nvSpPr>
        <p:spPr>
          <a:xfrm>
            <a:off x="345435" y="5180998"/>
            <a:ext cx="11511164" cy="369332"/>
          </a:xfrm>
          <a:prstGeom prst="rect">
            <a:avLst/>
          </a:prstGeom>
          <a:noFill/>
        </p:spPr>
        <p:txBody>
          <a:bodyPr wrap="square">
            <a:spAutoFit/>
          </a:bodyPr>
          <a:lstStyle>
            <a:defPPr>
              <a:defRPr lang="en-US"/>
            </a:defPPr>
            <a:lvl1pPr marL="285750" indent="-285750" algn="just">
              <a:buFont typeface="Wingdings" panose="05000000000000000000" pitchFamily="2" charset="2"/>
              <a:buChar char="ü"/>
              <a:defRPr/>
            </a:lvl1pPr>
          </a:lstStyle>
          <a:p>
            <a:r>
              <a:rPr lang="pt-BR" dirty="0"/>
              <a:t>Perspectiva de rentabilidade compatível com a meta atuarial</a:t>
            </a:r>
          </a:p>
        </p:txBody>
      </p:sp>
      <p:sp>
        <p:nvSpPr>
          <p:cNvPr id="24" name="CaixaDeTexto 23">
            <a:extLst>
              <a:ext uri="{FF2B5EF4-FFF2-40B4-BE49-F238E27FC236}">
                <a16:creationId xmlns:a16="http://schemas.microsoft.com/office/drawing/2014/main" id="{CE879A97-BA9C-8A9B-DEA6-088B75EDC2D6}"/>
              </a:ext>
            </a:extLst>
          </p:cNvPr>
          <p:cNvSpPr txBox="1"/>
          <p:nvPr/>
        </p:nvSpPr>
        <p:spPr>
          <a:xfrm>
            <a:off x="1489753" y="5689052"/>
            <a:ext cx="10344363" cy="923330"/>
          </a:xfrm>
          <a:prstGeom prst="rect">
            <a:avLst/>
          </a:prstGeom>
          <a:noFill/>
        </p:spPr>
        <p:txBody>
          <a:bodyPr wrap="square">
            <a:spAutoFit/>
          </a:bodyPr>
          <a:lstStyle/>
          <a:p>
            <a:pPr algn="just"/>
            <a:r>
              <a:rPr lang="pt-BR" sz="1800" b="0" i="0" u="none" strike="noStrike" baseline="0" dirty="0">
                <a:solidFill>
                  <a:srgbClr val="000000"/>
                </a:solidFill>
                <a:latin typeface="Calibri" panose="020F0502020204030204" pitchFamily="34" charset="0"/>
              </a:rPr>
              <a:t>Os bens, direitos e demais ativos poderão, observados a regulamentação da Comissão de Valores Mobiliários - CVM e o previsto em resolução do CMN, </a:t>
            </a:r>
            <a:r>
              <a:rPr lang="pt-BR" sz="1800" b="1" i="0" u="none" strike="noStrike" baseline="0" dirty="0">
                <a:solidFill>
                  <a:srgbClr val="000000"/>
                </a:solidFill>
                <a:latin typeface="Calibri" panose="020F0502020204030204" pitchFamily="34" charset="0"/>
              </a:rPr>
              <a:t>ser utilizados para integralização de cotas de fundos de investimento.</a:t>
            </a:r>
            <a:endParaRPr lang="pt-BR" b="1" dirty="0"/>
          </a:p>
        </p:txBody>
      </p:sp>
      <p:pic>
        <p:nvPicPr>
          <p:cNvPr id="25" name="Picture 2" descr="Conceito de Recomendação «Definição e o que é»">
            <a:extLst>
              <a:ext uri="{FF2B5EF4-FFF2-40B4-BE49-F238E27FC236}">
                <a16:creationId xmlns:a16="http://schemas.microsoft.com/office/drawing/2014/main" id="{A67E3132-6762-3755-CC21-CB10F416383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5434" y="5626066"/>
            <a:ext cx="1072399" cy="9233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83972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500" fill="hold"/>
                                        <p:tgtEl>
                                          <p:spTgt spid="24"/>
                                        </p:tgtEl>
                                        <p:attrNameLst>
                                          <p:attrName>ppt_x</p:attrName>
                                        </p:attrNameLst>
                                      </p:cBhvr>
                                      <p:tavLst>
                                        <p:tav tm="0">
                                          <p:val>
                                            <p:strVal val="#ppt_x"/>
                                          </p:val>
                                        </p:tav>
                                        <p:tav tm="100000">
                                          <p:val>
                                            <p:strVal val="#ppt_x"/>
                                          </p:val>
                                        </p:tav>
                                      </p:tavLst>
                                    </p:anim>
                                    <p:anim calcmode="lin" valueType="num">
                                      <p:cBhvr additive="base">
                                        <p:cTn id="44"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0" grpId="0"/>
      <p:bldP spid="14" grpId="0"/>
      <p:bldP spid="16" grpId="0"/>
      <p:bldP spid="19" grpId="0"/>
      <p:bldP spid="20" grpId="0"/>
      <p:bldP spid="22" grpId="0"/>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25AC4E-77C3-C13F-656C-3B68AF07231A}"/>
            </a:ext>
          </a:extLst>
        </p:cNvPr>
        <p:cNvGrpSpPr/>
        <p:nvPr/>
      </p:nvGrpSpPr>
      <p:grpSpPr>
        <a:xfrm>
          <a:off x="0" y="0"/>
          <a:ext cx="0" cy="0"/>
          <a:chOff x="0" y="0"/>
          <a:chExt cx="0" cy="0"/>
        </a:xfrm>
      </p:grpSpPr>
      <p:sp>
        <p:nvSpPr>
          <p:cNvPr id="5" name="CaixaDeTexto 4">
            <a:extLst>
              <a:ext uri="{FF2B5EF4-FFF2-40B4-BE49-F238E27FC236}">
                <a16:creationId xmlns:a16="http://schemas.microsoft.com/office/drawing/2014/main" id="{A7D6FADA-E315-848C-AE46-C1B4608F144C}"/>
              </a:ext>
            </a:extLst>
          </p:cNvPr>
          <p:cNvSpPr txBox="1"/>
          <p:nvPr/>
        </p:nvSpPr>
        <p:spPr>
          <a:xfrm>
            <a:off x="345440" y="31814"/>
            <a:ext cx="11521212" cy="461665"/>
          </a:xfrm>
          <a:prstGeom prst="rect">
            <a:avLst/>
          </a:prstGeom>
          <a:noFill/>
        </p:spPr>
        <p:txBody>
          <a:bodyPr wrap="square">
            <a:spAutoFit/>
          </a:bodyPr>
          <a:lstStyle/>
          <a:p>
            <a:pPr algn="ctr" defTabSz="914400"/>
            <a:r>
              <a:rPr lang="pt-BR" sz="2400" b="1" dirty="0">
                <a:solidFill>
                  <a:prstClr val="white"/>
                </a:solidFill>
                <a:latin typeface="Aptos" panose="02110004020202020204"/>
                <a:ea typeface="Cambria" panose="02040503050406030204" pitchFamily="18" charset="0"/>
              </a:rPr>
              <a:t>Princípio Fundamental do RPPS - Equilíbrio Financeiro e Atuarial</a:t>
            </a:r>
          </a:p>
        </p:txBody>
      </p:sp>
      <p:sp>
        <p:nvSpPr>
          <p:cNvPr id="17" name="CaixaDeTexto 16">
            <a:extLst>
              <a:ext uri="{FF2B5EF4-FFF2-40B4-BE49-F238E27FC236}">
                <a16:creationId xmlns:a16="http://schemas.microsoft.com/office/drawing/2014/main" id="{F0289958-1052-A333-CAB1-EBBEA0711652}"/>
              </a:ext>
            </a:extLst>
          </p:cNvPr>
          <p:cNvSpPr txBox="1"/>
          <p:nvPr/>
        </p:nvSpPr>
        <p:spPr>
          <a:xfrm>
            <a:off x="429996" y="68747"/>
            <a:ext cx="11521212" cy="424732"/>
          </a:xfrm>
          <a:prstGeom prst="rect">
            <a:avLst/>
          </a:prstGeom>
          <a:noFill/>
        </p:spPr>
        <p:txBody>
          <a:bodyPr vert="horz" wrap="square" lIns="91440" tIns="45720" rIns="91440" bIns="45720" rtlCol="0" anchor="t">
            <a:spAutoFit/>
          </a:bodyPr>
          <a:lstStyle>
            <a:defPPr>
              <a:defRPr lang="en-US"/>
            </a:defPPr>
            <a:lvl1pPr algn="ctr">
              <a:lnSpc>
                <a:spcPct val="90000"/>
              </a:lnSpc>
              <a:spcBef>
                <a:spcPct val="0"/>
              </a:spcBef>
              <a:buFont typeface="Wingdings" panose="05000000000000000000" pitchFamily="2" charset="2"/>
              <a:buNone/>
              <a:defRPr sz="2800" b="1" cap="all" baseline="0">
                <a:solidFill>
                  <a:srgbClr val="A50021"/>
                </a:solidFill>
                <a:effectLst>
                  <a:outerShdw blurRad="38100" dist="38100" dir="2700000" algn="tl">
                    <a:srgbClr val="000000">
                      <a:alpha val="43137"/>
                    </a:srgbClr>
                  </a:outerShdw>
                </a:effectLst>
                <a:latin typeface="+mj-lt"/>
              </a:defRPr>
            </a:lvl1pPr>
          </a:lstStyle>
          <a:p>
            <a:r>
              <a:rPr lang="pt-BR" sz="2400" dirty="0">
                <a:solidFill>
                  <a:schemeClr val="tx1"/>
                </a:solidFill>
              </a:rPr>
              <a:t>Provisão matemática previdenciária</a:t>
            </a:r>
          </a:p>
        </p:txBody>
      </p:sp>
      <p:sp>
        <p:nvSpPr>
          <p:cNvPr id="4" name="CaixaDeTexto 3">
            <a:extLst>
              <a:ext uri="{FF2B5EF4-FFF2-40B4-BE49-F238E27FC236}">
                <a16:creationId xmlns:a16="http://schemas.microsoft.com/office/drawing/2014/main" id="{D6439DAB-6916-04E2-D459-8EA9BED08373}"/>
              </a:ext>
            </a:extLst>
          </p:cNvPr>
          <p:cNvSpPr txBox="1"/>
          <p:nvPr/>
        </p:nvSpPr>
        <p:spPr>
          <a:xfrm>
            <a:off x="365761" y="1021638"/>
            <a:ext cx="11541535" cy="1631216"/>
          </a:xfrm>
          <a:prstGeom prst="rect">
            <a:avLst/>
          </a:prstGeom>
          <a:noFill/>
        </p:spPr>
        <p:txBody>
          <a:bodyPr wrap="square">
            <a:spAutoFit/>
          </a:bodyPr>
          <a:lstStyle/>
          <a:p>
            <a:pPr algn="just"/>
            <a:r>
              <a:rPr lang="pt-BR" sz="2000" dirty="0"/>
              <a:t>Também denominada de </a:t>
            </a:r>
            <a:r>
              <a:rPr lang="pt-BR" sz="2000" b="1" dirty="0"/>
              <a:t>Reserva Matemática ou Passivo Atuarial</a:t>
            </a:r>
            <a:r>
              <a:rPr lang="pt-BR" sz="2000" dirty="0"/>
              <a:t>, é o valor presente dos recursos necessários  para garantir o pagamento dos benefícios previdenciários futuros de um plano de previdência, ou seja, os compromissos assumidos, calculado atuarialmente, contabilmente, deduzidos os Ativos Garantidores e as contribuições e aportes futuros, e se divide em:</a:t>
            </a:r>
          </a:p>
        </p:txBody>
      </p:sp>
      <p:sp>
        <p:nvSpPr>
          <p:cNvPr id="7" name="CaixaDeTexto 6">
            <a:extLst>
              <a:ext uri="{FF2B5EF4-FFF2-40B4-BE49-F238E27FC236}">
                <a16:creationId xmlns:a16="http://schemas.microsoft.com/office/drawing/2014/main" id="{23B9AA1A-C497-DCE3-F7C2-6075F829B823}"/>
              </a:ext>
            </a:extLst>
          </p:cNvPr>
          <p:cNvSpPr txBox="1"/>
          <p:nvPr/>
        </p:nvSpPr>
        <p:spPr>
          <a:xfrm>
            <a:off x="365762" y="2673181"/>
            <a:ext cx="11500890" cy="1015663"/>
          </a:xfrm>
          <a:prstGeom prst="rect">
            <a:avLst/>
          </a:prstGeom>
          <a:noFill/>
        </p:spPr>
        <p:txBody>
          <a:bodyPr wrap="square">
            <a:spAutoFit/>
          </a:bodyPr>
          <a:lstStyle/>
          <a:p>
            <a:pPr marL="285750" indent="-285750" algn="just">
              <a:buFont typeface="Wingdings" panose="05000000000000000000" pitchFamily="2" charset="2"/>
              <a:buChar char="ü"/>
            </a:pPr>
            <a:r>
              <a:rPr lang="pt-BR" sz="2000" b="1" dirty="0"/>
              <a:t>Provisão Matemática de Benefícios Concedidos </a:t>
            </a:r>
            <a:r>
              <a:rPr lang="pt-BR" sz="2000" dirty="0"/>
              <a:t>- corresponde ao valor presente dos encargos (compromissos) com um determinado benefício já concedido, líquidos das contribuições futuras e aportes futuros, ambos também a valor presente.</a:t>
            </a:r>
          </a:p>
        </p:txBody>
      </p:sp>
      <p:sp>
        <p:nvSpPr>
          <p:cNvPr id="10" name="CaixaDeTexto 9">
            <a:extLst>
              <a:ext uri="{FF2B5EF4-FFF2-40B4-BE49-F238E27FC236}">
                <a16:creationId xmlns:a16="http://schemas.microsoft.com/office/drawing/2014/main" id="{493171EE-7F46-E219-C239-7137BF3A3938}"/>
              </a:ext>
            </a:extLst>
          </p:cNvPr>
          <p:cNvSpPr txBox="1"/>
          <p:nvPr/>
        </p:nvSpPr>
        <p:spPr>
          <a:xfrm>
            <a:off x="355601" y="3986873"/>
            <a:ext cx="11500890" cy="1015663"/>
          </a:xfrm>
          <a:prstGeom prst="rect">
            <a:avLst/>
          </a:prstGeom>
          <a:noFill/>
        </p:spPr>
        <p:txBody>
          <a:bodyPr wrap="square">
            <a:spAutoFit/>
          </a:bodyPr>
          <a:lstStyle>
            <a:defPPr>
              <a:defRPr lang="en-US"/>
            </a:defPPr>
            <a:lvl1pPr marL="285750" indent="-285750" algn="just">
              <a:buFont typeface="Wingdings" panose="05000000000000000000" pitchFamily="2" charset="2"/>
              <a:buChar char="ü"/>
              <a:defRPr b="1"/>
            </a:lvl1pPr>
          </a:lstStyle>
          <a:p>
            <a:r>
              <a:rPr lang="pt-BR" sz="2000" dirty="0"/>
              <a:t>Provisão Matemática de Benefícios a Conceder - </a:t>
            </a:r>
            <a:r>
              <a:rPr lang="pt-BR" sz="2000" b="0" dirty="0"/>
              <a:t>corresponde ao valor presente dos encargos (compromissos) com um determinado benefício </a:t>
            </a:r>
            <a:r>
              <a:rPr lang="pt-BR" sz="2000" dirty="0"/>
              <a:t>não concedido</a:t>
            </a:r>
            <a:r>
              <a:rPr lang="pt-BR" sz="2000" b="0" dirty="0"/>
              <a:t>, líquidos das contribuições futuras e aportes futuros, ambos também a valor presente;</a:t>
            </a:r>
          </a:p>
        </p:txBody>
      </p:sp>
      <p:sp>
        <p:nvSpPr>
          <p:cNvPr id="12" name="Espaço Reservado para Número de Slide 11">
            <a:extLst>
              <a:ext uri="{FF2B5EF4-FFF2-40B4-BE49-F238E27FC236}">
                <a16:creationId xmlns:a16="http://schemas.microsoft.com/office/drawing/2014/main" id="{6CE1F45D-A9FA-02D6-6E7F-D8363B581D7C}"/>
              </a:ext>
            </a:extLst>
          </p:cNvPr>
          <p:cNvSpPr>
            <a:spLocks noGrp="1"/>
          </p:cNvSpPr>
          <p:nvPr>
            <p:ph type="sldNum" sz="quarter" idx="12"/>
          </p:nvPr>
        </p:nvSpPr>
        <p:spPr/>
        <p:txBody>
          <a:bodyPr/>
          <a:lstStyle/>
          <a:p>
            <a:fld id="{CC057153-B650-4DEB-B370-79DDCFDCE934}" type="slidenum">
              <a:rPr lang="en-US" smtClean="0"/>
              <a:t>15</a:t>
            </a:fld>
            <a:endParaRPr lang="en-US" dirty="0"/>
          </a:p>
        </p:txBody>
      </p:sp>
      <p:sp>
        <p:nvSpPr>
          <p:cNvPr id="14" name="CaixaDeTexto 13">
            <a:extLst>
              <a:ext uri="{FF2B5EF4-FFF2-40B4-BE49-F238E27FC236}">
                <a16:creationId xmlns:a16="http://schemas.microsoft.com/office/drawing/2014/main" id="{30D3F2A9-090F-9D48-0758-1D6FE60E7FFD}"/>
              </a:ext>
            </a:extLst>
          </p:cNvPr>
          <p:cNvSpPr txBox="1"/>
          <p:nvPr/>
        </p:nvSpPr>
        <p:spPr>
          <a:xfrm>
            <a:off x="3924728" y="5295948"/>
            <a:ext cx="3935002" cy="400110"/>
          </a:xfrm>
          <a:prstGeom prst="rect">
            <a:avLst/>
          </a:prstGeom>
          <a:noFill/>
        </p:spPr>
        <p:txBody>
          <a:bodyPr wrap="square">
            <a:spAutoFit/>
          </a:bodyPr>
          <a:lstStyle/>
          <a:p>
            <a:pPr algn="ctr"/>
            <a:r>
              <a:rPr lang="pt-BR" sz="2000" dirty="0"/>
              <a:t>PMP = VACF-VABF </a:t>
            </a:r>
          </a:p>
        </p:txBody>
      </p:sp>
    </p:spTree>
    <p:extLst>
      <p:ext uri="{BB962C8B-B14F-4D97-AF65-F5344CB8AC3E}">
        <p14:creationId xmlns:p14="http://schemas.microsoft.com/office/powerpoint/2010/main" val="25698395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circle(in)">
                                      <p:cBhvr>
                                        <p:cTn id="19"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10" grpId="0"/>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65DC4D-1FFF-19A5-5F0E-0611ACB9216A}"/>
            </a:ext>
          </a:extLst>
        </p:cNvPr>
        <p:cNvGrpSpPr/>
        <p:nvPr/>
      </p:nvGrpSpPr>
      <p:grpSpPr>
        <a:xfrm>
          <a:off x="0" y="0"/>
          <a:ext cx="0" cy="0"/>
          <a:chOff x="0" y="0"/>
          <a:chExt cx="0" cy="0"/>
        </a:xfrm>
      </p:grpSpPr>
      <p:sp>
        <p:nvSpPr>
          <p:cNvPr id="5" name="CaixaDeTexto 4">
            <a:extLst>
              <a:ext uri="{FF2B5EF4-FFF2-40B4-BE49-F238E27FC236}">
                <a16:creationId xmlns:a16="http://schemas.microsoft.com/office/drawing/2014/main" id="{24D158F2-A21D-B02E-17B7-FFA873B854E2}"/>
              </a:ext>
            </a:extLst>
          </p:cNvPr>
          <p:cNvSpPr txBox="1"/>
          <p:nvPr/>
        </p:nvSpPr>
        <p:spPr>
          <a:xfrm>
            <a:off x="345440" y="31814"/>
            <a:ext cx="11521212" cy="461665"/>
          </a:xfrm>
          <a:prstGeom prst="rect">
            <a:avLst/>
          </a:prstGeom>
          <a:noFill/>
        </p:spPr>
        <p:txBody>
          <a:bodyPr wrap="square">
            <a:spAutoFit/>
          </a:bodyPr>
          <a:lstStyle/>
          <a:p>
            <a:pPr algn="ctr" defTabSz="914400"/>
            <a:r>
              <a:rPr lang="pt-BR" sz="2400" b="1" dirty="0">
                <a:solidFill>
                  <a:prstClr val="white"/>
                </a:solidFill>
                <a:latin typeface="Aptos" panose="02110004020202020204"/>
                <a:ea typeface="Cambria" panose="02040503050406030204" pitchFamily="18" charset="0"/>
              </a:rPr>
              <a:t>Princípio Fundamental do RPPS - Equilíbrio Financeiro e Atuarial</a:t>
            </a:r>
          </a:p>
        </p:txBody>
      </p:sp>
      <p:sp>
        <p:nvSpPr>
          <p:cNvPr id="17" name="CaixaDeTexto 16">
            <a:extLst>
              <a:ext uri="{FF2B5EF4-FFF2-40B4-BE49-F238E27FC236}">
                <a16:creationId xmlns:a16="http://schemas.microsoft.com/office/drawing/2014/main" id="{D4DBAD6A-03F3-58C1-5238-0F5A14D6B77B}"/>
              </a:ext>
            </a:extLst>
          </p:cNvPr>
          <p:cNvSpPr txBox="1"/>
          <p:nvPr/>
        </p:nvSpPr>
        <p:spPr>
          <a:xfrm>
            <a:off x="429996" y="68747"/>
            <a:ext cx="11521212" cy="424732"/>
          </a:xfrm>
          <a:prstGeom prst="rect">
            <a:avLst/>
          </a:prstGeom>
          <a:noFill/>
        </p:spPr>
        <p:txBody>
          <a:bodyPr vert="horz" wrap="square" lIns="91440" tIns="45720" rIns="91440" bIns="45720" rtlCol="0" anchor="t">
            <a:spAutoFit/>
          </a:bodyPr>
          <a:lstStyle>
            <a:defPPr>
              <a:defRPr lang="en-US"/>
            </a:defPPr>
            <a:lvl1pPr algn="ctr">
              <a:lnSpc>
                <a:spcPct val="90000"/>
              </a:lnSpc>
              <a:spcBef>
                <a:spcPct val="0"/>
              </a:spcBef>
              <a:buFont typeface="Wingdings" panose="05000000000000000000" pitchFamily="2" charset="2"/>
              <a:buNone/>
              <a:defRPr sz="2800" b="1" cap="all" baseline="0">
                <a:solidFill>
                  <a:srgbClr val="A50021"/>
                </a:solidFill>
                <a:effectLst>
                  <a:outerShdw blurRad="38100" dist="38100" dir="2700000" algn="tl">
                    <a:srgbClr val="000000">
                      <a:alpha val="43137"/>
                    </a:srgbClr>
                  </a:outerShdw>
                </a:effectLst>
                <a:latin typeface="+mj-lt"/>
              </a:defRPr>
            </a:lvl1pPr>
          </a:lstStyle>
          <a:p>
            <a:r>
              <a:rPr lang="pt-BR" sz="2400" dirty="0">
                <a:solidFill>
                  <a:schemeClr val="tx1"/>
                </a:solidFill>
              </a:rPr>
              <a:t>PCASP 2025 OU 2026?</a:t>
            </a:r>
          </a:p>
        </p:txBody>
      </p:sp>
      <p:sp>
        <p:nvSpPr>
          <p:cNvPr id="12" name="Espaço Reservado para Número de Slide 11">
            <a:extLst>
              <a:ext uri="{FF2B5EF4-FFF2-40B4-BE49-F238E27FC236}">
                <a16:creationId xmlns:a16="http://schemas.microsoft.com/office/drawing/2014/main" id="{934FA4BA-B582-AEAE-C825-F595A0BF34B8}"/>
              </a:ext>
            </a:extLst>
          </p:cNvPr>
          <p:cNvSpPr>
            <a:spLocks noGrp="1"/>
          </p:cNvSpPr>
          <p:nvPr>
            <p:ph type="sldNum" sz="quarter" idx="12"/>
          </p:nvPr>
        </p:nvSpPr>
        <p:spPr/>
        <p:txBody>
          <a:bodyPr/>
          <a:lstStyle/>
          <a:p>
            <a:fld id="{CC057153-B650-4DEB-B370-79DDCFDCE934}" type="slidenum">
              <a:rPr lang="en-US" smtClean="0"/>
              <a:t>16</a:t>
            </a:fld>
            <a:endParaRPr lang="en-US" dirty="0"/>
          </a:p>
        </p:txBody>
      </p:sp>
      <p:sp>
        <p:nvSpPr>
          <p:cNvPr id="3" name="CaixaDeTexto 2">
            <a:extLst>
              <a:ext uri="{FF2B5EF4-FFF2-40B4-BE49-F238E27FC236}">
                <a16:creationId xmlns:a16="http://schemas.microsoft.com/office/drawing/2014/main" id="{F990F29A-5E98-93E7-F638-AD745D25ED0D}"/>
              </a:ext>
            </a:extLst>
          </p:cNvPr>
          <p:cNvSpPr txBox="1"/>
          <p:nvPr/>
        </p:nvSpPr>
        <p:spPr>
          <a:xfrm>
            <a:off x="429996" y="2558720"/>
            <a:ext cx="11172496" cy="369332"/>
          </a:xfrm>
          <a:prstGeom prst="rect">
            <a:avLst/>
          </a:prstGeom>
          <a:noFill/>
        </p:spPr>
        <p:txBody>
          <a:bodyPr wrap="square">
            <a:spAutoFit/>
          </a:bodyPr>
          <a:lstStyle/>
          <a:p>
            <a:r>
              <a:rPr lang="pt-BR" b="1" dirty="0"/>
              <a:t>PORTARIA STN/MF Nº 1.702, DE 4 DE AGOSTO DE 2025</a:t>
            </a:r>
          </a:p>
        </p:txBody>
      </p:sp>
      <p:sp>
        <p:nvSpPr>
          <p:cNvPr id="8" name="CaixaDeTexto 7">
            <a:extLst>
              <a:ext uri="{FF2B5EF4-FFF2-40B4-BE49-F238E27FC236}">
                <a16:creationId xmlns:a16="http://schemas.microsoft.com/office/drawing/2014/main" id="{E0ECC461-DAB0-4EA2-4D52-67CEED82D5BE}"/>
              </a:ext>
            </a:extLst>
          </p:cNvPr>
          <p:cNvSpPr txBox="1"/>
          <p:nvPr/>
        </p:nvSpPr>
        <p:spPr>
          <a:xfrm>
            <a:off x="463016" y="3106870"/>
            <a:ext cx="11257052" cy="1421799"/>
          </a:xfrm>
          <a:prstGeom prst="rect">
            <a:avLst/>
          </a:prstGeom>
          <a:noFill/>
        </p:spPr>
        <p:txBody>
          <a:bodyPr wrap="square">
            <a:spAutoFit/>
          </a:bodyPr>
          <a:lstStyle/>
          <a:p>
            <a:pPr algn="just">
              <a:lnSpc>
                <a:spcPct val="150000"/>
              </a:lnSpc>
            </a:pPr>
            <a:r>
              <a:rPr lang="pt-BR" sz="2000" dirty="0"/>
              <a:t>Aprova alteração do Plano de Contas Aplicado ao Setor Público a ser adotado obrigatoriamente a </a:t>
            </a:r>
            <a:r>
              <a:rPr lang="pt-BR" sz="2000" b="1" dirty="0"/>
              <a:t>partir do exercício financeiro de 2025 (PCASP 2025)</a:t>
            </a:r>
            <a:r>
              <a:rPr lang="pt-BR" sz="2000" dirty="0"/>
              <a:t> e o PCASP Estendido, de adoção facultativa, válido a partir do exercício de 2025.</a:t>
            </a:r>
          </a:p>
        </p:txBody>
      </p:sp>
      <p:sp>
        <p:nvSpPr>
          <p:cNvPr id="11" name="CaixaDeTexto 10">
            <a:extLst>
              <a:ext uri="{FF2B5EF4-FFF2-40B4-BE49-F238E27FC236}">
                <a16:creationId xmlns:a16="http://schemas.microsoft.com/office/drawing/2014/main" id="{8C5AC463-B15E-8C5C-3DBE-2967DF68F3A4}"/>
              </a:ext>
            </a:extLst>
          </p:cNvPr>
          <p:cNvSpPr txBox="1"/>
          <p:nvPr/>
        </p:nvSpPr>
        <p:spPr>
          <a:xfrm>
            <a:off x="374116" y="515840"/>
            <a:ext cx="11257052" cy="369332"/>
          </a:xfrm>
          <a:prstGeom prst="rect">
            <a:avLst/>
          </a:prstGeom>
          <a:noFill/>
        </p:spPr>
        <p:txBody>
          <a:bodyPr wrap="square">
            <a:spAutoFit/>
          </a:bodyPr>
          <a:lstStyle/>
          <a:p>
            <a:r>
              <a:rPr lang="pt-BR" b="1" dirty="0"/>
              <a:t>PORTARIA STN/MF Nº 1.516, DE 24 DE SETEMBRO DE 2024</a:t>
            </a:r>
          </a:p>
        </p:txBody>
      </p:sp>
      <p:sp>
        <p:nvSpPr>
          <p:cNvPr id="15" name="CaixaDeTexto 14">
            <a:extLst>
              <a:ext uri="{FF2B5EF4-FFF2-40B4-BE49-F238E27FC236}">
                <a16:creationId xmlns:a16="http://schemas.microsoft.com/office/drawing/2014/main" id="{73B9CF75-6991-3373-5534-A6D5164768F9}"/>
              </a:ext>
            </a:extLst>
          </p:cNvPr>
          <p:cNvSpPr txBox="1"/>
          <p:nvPr/>
        </p:nvSpPr>
        <p:spPr>
          <a:xfrm>
            <a:off x="463016" y="1047512"/>
            <a:ext cx="11257052" cy="1421799"/>
          </a:xfrm>
          <a:prstGeom prst="rect">
            <a:avLst/>
          </a:prstGeom>
          <a:noFill/>
        </p:spPr>
        <p:txBody>
          <a:bodyPr wrap="square">
            <a:spAutoFit/>
          </a:bodyPr>
          <a:lstStyle>
            <a:defPPr>
              <a:defRPr lang="en-US"/>
            </a:defPPr>
            <a:lvl1pPr algn="just">
              <a:lnSpc>
                <a:spcPct val="150000"/>
              </a:lnSpc>
              <a:defRPr sz="2000"/>
            </a:lvl1pPr>
          </a:lstStyle>
          <a:p>
            <a:r>
              <a:rPr lang="pt-BR" dirty="0"/>
              <a:t>Aprova o Plano de Contas Aplicado ao Setor Público a ser adotado obrigatoriamente para o </a:t>
            </a:r>
            <a:r>
              <a:rPr lang="pt-BR" b="1" dirty="0"/>
              <a:t>exercício financeiro de 2025 (PCASP 2025)</a:t>
            </a:r>
            <a:r>
              <a:rPr lang="pt-BR" dirty="0"/>
              <a:t> e o PCASP Estendido, de adoção facultativa, válido para o exercício de 2025 (PCASP Estendido 2025).</a:t>
            </a:r>
          </a:p>
        </p:txBody>
      </p:sp>
      <p:sp>
        <p:nvSpPr>
          <p:cNvPr id="18" name="CaixaDeTexto 17">
            <a:extLst>
              <a:ext uri="{FF2B5EF4-FFF2-40B4-BE49-F238E27FC236}">
                <a16:creationId xmlns:a16="http://schemas.microsoft.com/office/drawing/2014/main" id="{BE75F821-3A7C-C617-FD25-6F30D706373A}"/>
              </a:ext>
            </a:extLst>
          </p:cNvPr>
          <p:cNvSpPr txBox="1"/>
          <p:nvPr/>
        </p:nvSpPr>
        <p:spPr>
          <a:xfrm>
            <a:off x="429996" y="5046783"/>
            <a:ext cx="11290072" cy="707886"/>
          </a:xfrm>
          <a:prstGeom prst="rect">
            <a:avLst/>
          </a:prstGeom>
          <a:noFill/>
        </p:spPr>
        <p:txBody>
          <a:bodyPr wrap="square">
            <a:spAutoFit/>
          </a:bodyPr>
          <a:lstStyle/>
          <a:p>
            <a:pPr algn="just"/>
            <a:r>
              <a:rPr lang="pt-BR" sz="2000" b="1" dirty="0">
                <a:solidFill>
                  <a:srgbClr val="0070C0"/>
                </a:solidFill>
              </a:rPr>
              <a:t>Exercício de 2026 - PCASP 2026 </a:t>
            </a:r>
            <a:r>
              <a:rPr lang="pt-BR" sz="2000" dirty="0">
                <a:solidFill>
                  <a:srgbClr val="0070C0"/>
                </a:solidFill>
              </a:rPr>
              <a:t>- CONSULTA PÚBLICA - Formato Excel (07/07/2025)</a:t>
            </a:r>
          </a:p>
          <a:p>
            <a:pPr algn="just"/>
            <a:r>
              <a:rPr lang="pt-BR" sz="2000" b="1" dirty="0">
                <a:solidFill>
                  <a:srgbClr val="0070C0"/>
                </a:solidFill>
              </a:rPr>
              <a:t>Exercício de 2026 - PCASP 2026 </a:t>
            </a:r>
            <a:r>
              <a:rPr lang="pt-BR" sz="2000" dirty="0">
                <a:solidFill>
                  <a:srgbClr val="0070C0"/>
                </a:solidFill>
              </a:rPr>
              <a:t>- CONSULTA PÚBLICA - Formato CSV (07/07/2025)</a:t>
            </a:r>
          </a:p>
        </p:txBody>
      </p:sp>
      <p:pic>
        <p:nvPicPr>
          <p:cNvPr id="19" name="Picture 2" descr="17.100+ Emoji Confuso Ilustração de stock, gráficos ...">
            <a:extLst>
              <a:ext uri="{FF2B5EF4-FFF2-40B4-BE49-F238E27FC236}">
                <a16:creationId xmlns:a16="http://schemas.microsoft.com/office/drawing/2014/main" id="{EDFCAE5A-8C5F-09A5-F620-74A3300A1D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81222" y="4191824"/>
            <a:ext cx="1232899" cy="5959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009489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fill="hold"/>
                                        <p:tgtEl>
                                          <p:spTgt spid="18"/>
                                        </p:tgtEl>
                                        <p:attrNameLst>
                                          <p:attrName>ppt_x</p:attrName>
                                        </p:attrNameLst>
                                      </p:cBhvr>
                                      <p:tavLst>
                                        <p:tav tm="0">
                                          <p:val>
                                            <p:strVal val="#ppt_x"/>
                                          </p:val>
                                        </p:tav>
                                        <p:tav tm="100000">
                                          <p:val>
                                            <p:strVal val="#ppt_x"/>
                                          </p:val>
                                        </p:tav>
                                      </p:tavLst>
                                    </p:anim>
                                    <p:anim calcmode="lin" valueType="num">
                                      <p:cBhvr additive="base">
                                        <p:cTn id="2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6" presetClass="entr" presetSubtype="0" fill="hold" nodeType="click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down)">
                                      <p:cBhvr>
                                        <p:cTn id="29" dur="580">
                                          <p:stCondLst>
                                            <p:cond delay="0"/>
                                          </p:stCondLst>
                                        </p:cTn>
                                        <p:tgtEl>
                                          <p:spTgt spid="19"/>
                                        </p:tgtEl>
                                      </p:cBhvr>
                                    </p:animEffect>
                                    <p:anim calcmode="lin" valueType="num">
                                      <p:cBhvr>
                                        <p:cTn id="30" dur="1822"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31" dur="664"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32" dur="664" tmFilter="0, 0; 0.125,0.2665; 0.25,0.4; 0.375,0.465; 0.5,0.5;  0.625,0.535; 0.75,0.6; 0.875,0.7335; 1,1">
                                          <p:stCondLst>
                                            <p:cond delay="664"/>
                                          </p:stCondLst>
                                        </p:cTn>
                                        <p:tgtEl>
                                          <p:spTgt spid="19"/>
                                        </p:tgtEl>
                                        <p:attrNameLst>
                                          <p:attrName>ppt_y</p:attrName>
                                        </p:attrNameLst>
                                      </p:cBhvr>
                                      <p:tavLst>
                                        <p:tav tm="0" fmla="#ppt_y-sin(pi*$)/9">
                                          <p:val>
                                            <p:fltVal val="0"/>
                                          </p:val>
                                        </p:tav>
                                        <p:tav tm="100000">
                                          <p:val>
                                            <p:fltVal val="1"/>
                                          </p:val>
                                        </p:tav>
                                      </p:tavLst>
                                    </p:anim>
                                    <p:anim calcmode="lin" valueType="num">
                                      <p:cBhvr>
                                        <p:cTn id="33" dur="332" tmFilter="0, 0; 0.125,0.2665; 0.25,0.4; 0.375,0.465; 0.5,0.5;  0.625,0.535; 0.75,0.6; 0.875,0.7335; 1,1">
                                          <p:stCondLst>
                                            <p:cond delay="1324"/>
                                          </p:stCondLst>
                                        </p:cTn>
                                        <p:tgtEl>
                                          <p:spTgt spid="19"/>
                                        </p:tgtEl>
                                        <p:attrNameLst>
                                          <p:attrName>ppt_y</p:attrName>
                                        </p:attrNameLst>
                                      </p:cBhvr>
                                      <p:tavLst>
                                        <p:tav tm="0" fmla="#ppt_y-sin(pi*$)/27">
                                          <p:val>
                                            <p:fltVal val="0"/>
                                          </p:val>
                                        </p:tav>
                                        <p:tav tm="100000">
                                          <p:val>
                                            <p:fltVal val="1"/>
                                          </p:val>
                                        </p:tav>
                                      </p:tavLst>
                                    </p:anim>
                                    <p:anim calcmode="lin" valueType="num">
                                      <p:cBhvr>
                                        <p:cTn id="34" dur="164" tmFilter="0, 0; 0.125,0.2665; 0.25,0.4; 0.375,0.465; 0.5,0.5;  0.625,0.535; 0.75,0.6; 0.875,0.7335; 1,1">
                                          <p:stCondLst>
                                            <p:cond delay="1656"/>
                                          </p:stCondLst>
                                        </p:cTn>
                                        <p:tgtEl>
                                          <p:spTgt spid="19"/>
                                        </p:tgtEl>
                                        <p:attrNameLst>
                                          <p:attrName>ppt_y</p:attrName>
                                        </p:attrNameLst>
                                      </p:cBhvr>
                                      <p:tavLst>
                                        <p:tav tm="0" fmla="#ppt_y-sin(pi*$)/81">
                                          <p:val>
                                            <p:fltVal val="0"/>
                                          </p:val>
                                        </p:tav>
                                        <p:tav tm="100000">
                                          <p:val>
                                            <p:fltVal val="1"/>
                                          </p:val>
                                        </p:tav>
                                      </p:tavLst>
                                    </p:anim>
                                    <p:animScale>
                                      <p:cBhvr>
                                        <p:cTn id="35" dur="26">
                                          <p:stCondLst>
                                            <p:cond delay="650"/>
                                          </p:stCondLst>
                                        </p:cTn>
                                        <p:tgtEl>
                                          <p:spTgt spid="19"/>
                                        </p:tgtEl>
                                      </p:cBhvr>
                                      <p:to x="100000" y="60000"/>
                                    </p:animScale>
                                    <p:animScale>
                                      <p:cBhvr>
                                        <p:cTn id="36" dur="166" decel="50000">
                                          <p:stCondLst>
                                            <p:cond delay="676"/>
                                          </p:stCondLst>
                                        </p:cTn>
                                        <p:tgtEl>
                                          <p:spTgt spid="19"/>
                                        </p:tgtEl>
                                      </p:cBhvr>
                                      <p:to x="100000" y="100000"/>
                                    </p:animScale>
                                    <p:animScale>
                                      <p:cBhvr>
                                        <p:cTn id="37" dur="26">
                                          <p:stCondLst>
                                            <p:cond delay="1312"/>
                                          </p:stCondLst>
                                        </p:cTn>
                                        <p:tgtEl>
                                          <p:spTgt spid="19"/>
                                        </p:tgtEl>
                                      </p:cBhvr>
                                      <p:to x="100000" y="80000"/>
                                    </p:animScale>
                                    <p:animScale>
                                      <p:cBhvr>
                                        <p:cTn id="38" dur="166" decel="50000">
                                          <p:stCondLst>
                                            <p:cond delay="1338"/>
                                          </p:stCondLst>
                                        </p:cTn>
                                        <p:tgtEl>
                                          <p:spTgt spid="19"/>
                                        </p:tgtEl>
                                      </p:cBhvr>
                                      <p:to x="100000" y="100000"/>
                                    </p:animScale>
                                    <p:animScale>
                                      <p:cBhvr>
                                        <p:cTn id="39" dur="26">
                                          <p:stCondLst>
                                            <p:cond delay="1642"/>
                                          </p:stCondLst>
                                        </p:cTn>
                                        <p:tgtEl>
                                          <p:spTgt spid="19"/>
                                        </p:tgtEl>
                                      </p:cBhvr>
                                      <p:to x="100000" y="90000"/>
                                    </p:animScale>
                                    <p:animScale>
                                      <p:cBhvr>
                                        <p:cTn id="40" dur="166" decel="50000">
                                          <p:stCondLst>
                                            <p:cond delay="1668"/>
                                          </p:stCondLst>
                                        </p:cTn>
                                        <p:tgtEl>
                                          <p:spTgt spid="19"/>
                                        </p:tgtEl>
                                      </p:cBhvr>
                                      <p:to x="100000" y="100000"/>
                                    </p:animScale>
                                    <p:animScale>
                                      <p:cBhvr>
                                        <p:cTn id="41" dur="26">
                                          <p:stCondLst>
                                            <p:cond delay="1808"/>
                                          </p:stCondLst>
                                        </p:cTn>
                                        <p:tgtEl>
                                          <p:spTgt spid="19"/>
                                        </p:tgtEl>
                                      </p:cBhvr>
                                      <p:to x="100000" y="95000"/>
                                    </p:animScale>
                                    <p:animScale>
                                      <p:cBhvr>
                                        <p:cTn id="42" dur="166" decel="50000">
                                          <p:stCondLst>
                                            <p:cond delay="1834"/>
                                          </p:stCondLst>
                                        </p:cTn>
                                        <p:tgtEl>
                                          <p:spTgt spid="1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P spid="11" grpId="0"/>
      <p:bldP spid="15" grpId="0"/>
      <p:bldP spid="1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922564-E5D2-60A5-4CFE-3E41FB0A2B55}"/>
            </a:ext>
          </a:extLst>
        </p:cNvPr>
        <p:cNvGrpSpPr/>
        <p:nvPr/>
      </p:nvGrpSpPr>
      <p:grpSpPr>
        <a:xfrm>
          <a:off x="0" y="0"/>
          <a:ext cx="0" cy="0"/>
          <a:chOff x="0" y="0"/>
          <a:chExt cx="0" cy="0"/>
        </a:xfrm>
      </p:grpSpPr>
      <p:sp>
        <p:nvSpPr>
          <p:cNvPr id="5" name="CaixaDeTexto 4">
            <a:extLst>
              <a:ext uri="{FF2B5EF4-FFF2-40B4-BE49-F238E27FC236}">
                <a16:creationId xmlns:a16="http://schemas.microsoft.com/office/drawing/2014/main" id="{C9FA5AC3-4BE8-4284-C12B-7CB7535C5D26}"/>
              </a:ext>
            </a:extLst>
          </p:cNvPr>
          <p:cNvSpPr txBox="1"/>
          <p:nvPr/>
        </p:nvSpPr>
        <p:spPr>
          <a:xfrm>
            <a:off x="345440" y="31814"/>
            <a:ext cx="11521212" cy="461665"/>
          </a:xfrm>
          <a:prstGeom prst="rect">
            <a:avLst/>
          </a:prstGeom>
          <a:noFill/>
        </p:spPr>
        <p:txBody>
          <a:bodyPr wrap="square">
            <a:spAutoFit/>
          </a:bodyPr>
          <a:lstStyle/>
          <a:p>
            <a:pPr algn="ctr" defTabSz="914400"/>
            <a:r>
              <a:rPr lang="pt-BR" sz="2400" b="1" dirty="0">
                <a:solidFill>
                  <a:prstClr val="white"/>
                </a:solidFill>
                <a:latin typeface="Aptos" panose="02110004020202020204"/>
                <a:ea typeface="Cambria" panose="02040503050406030204" pitchFamily="18" charset="0"/>
              </a:rPr>
              <a:t>Princípio Fundamental do RPPS - Equilíbrio Financeiro e Atuarial</a:t>
            </a:r>
          </a:p>
        </p:txBody>
      </p:sp>
      <p:sp>
        <p:nvSpPr>
          <p:cNvPr id="17" name="CaixaDeTexto 16">
            <a:extLst>
              <a:ext uri="{FF2B5EF4-FFF2-40B4-BE49-F238E27FC236}">
                <a16:creationId xmlns:a16="http://schemas.microsoft.com/office/drawing/2014/main" id="{66E7558D-F171-8081-181C-A7D23E75D681}"/>
              </a:ext>
            </a:extLst>
          </p:cNvPr>
          <p:cNvSpPr txBox="1"/>
          <p:nvPr/>
        </p:nvSpPr>
        <p:spPr>
          <a:xfrm>
            <a:off x="429996" y="68747"/>
            <a:ext cx="11521212" cy="424732"/>
          </a:xfrm>
          <a:prstGeom prst="rect">
            <a:avLst/>
          </a:prstGeom>
          <a:noFill/>
        </p:spPr>
        <p:txBody>
          <a:bodyPr vert="horz" wrap="square" lIns="91440" tIns="45720" rIns="91440" bIns="45720" rtlCol="0" anchor="t">
            <a:spAutoFit/>
          </a:bodyPr>
          <a:lstStyle>
            <a:defPPr>
              <a:defRPr lang="en-US"/>
            </a:defPPr>
            <a:lvl1pPr algn="ctr">
              <a:lnSpc>
                <a:spcPct val="90000"/>
              </a:lnSpc>
              <a:spcBef>
                <a:spcPct val="0"/>
              </a:spcBef>
              <a:buFont typeface="Wingdings" panose="05000000000000000000" pitchFamily="2" charset="2"/>
              <a:buNone/>
              <a:defRPr sz="2800" b="1" cap="all" baseline="0">
                <a:solidFill>
                  <a:srgbClr val="A50021"/>
                </a:solidFill>
                <a:effectLst>
                  <a:outerShdw blurRad="38100" dist="38100" dir="2700000" algn="tl">
                    <a:srgbClr val="000000">
                      <a:alpha val="43137"/>
                    </a:srgbClr>
                  </a:outerShdw>
                </a:effectLst>
                <a:latin typeface="+mj-lt"/>
              </a:defRPr>
            </a:lvl1pPr>
          </a:lstStyle>
          <a:p>
            <a:r>
              <a:rPr lang="pt-BR" sz="2400" dirty="0">
                <a:solidFill>
                  <a:schemeClr val="tx1"/>
                </a:solidFill>
              </a:rPr>
              <a:t>PCASP 2025 OU 2026? </a:t>
            </a:r>
            <a:r>
              <a:rPr lang="pt-BR" sz="2400" dirty="0">
                <a:solidFill>
                  <a:srgbClr val="0070C0"/>
                </a:solidFill>
              </a:rPr>
              <a:t>Novidades (ENTRE OUTRAS)</a:t>
            </a:r>
            <a:r>
              <a:rPr lang="pt-BR" sz="2400" dirty="0">
                <a:solidFill>
                  <a:schemeClr val="tx1"/>
                </a:solidFill>
              </a:rPr>
              <a:t> </a:t>
            </a:r>
          </a:p>
        </p:txBody>
      </p:sp>
      <p:sp>
        <p:nvSpPr>
          <p:cNvPr id="12" name="Espaço Reservado para Número de Slide 11">
            <a:extLst>
              <a:ext uri="{FF2B5EF4-FFF2-40B4-BE49-F238E27FC236}">
                <a16:creationId xmlns:a16="http://schemas.microsoft.com/office/drawing/2014/main" id="{77C68D55-430D-23BC-DE90-A7FC19AFFC29}"/>
              </a:ext>
            </a:extLst>
          </p:cNvPr>
          <p:cNvSpPr>
            <a:spLocks noGrp="1"/>
          </p:cNvSpPr>
          <p:nvPr>
            <p:ph type="sldNum" sz="quarter" idx="12"/>
          </p:nvPr>
        </p:nvSpPr>
        <p:spPr/>
        <p:txBody>
          <a:bodyPr/>
          <a:lstStyle/>
          <a:p>
            <a:fld id="{CC057153-B650-4DEB-B370-79DDCFDCE934}" type="slidenum">
              <a:rPr lang="en-US" smtClean="0"/>
              <a:t>17</a:t>
            </a:fld>
            <a:endParaRPr lang="en-US" dirty="0"/>
          </a:p>
        </p:txBody>
      </p:sp>
      <p:sp>
        <p:nvSpPr>
          <p:cNvPr id="7" name="CaixaDeTexto 6">
            <a:extLst>
              <a:ext uri="{FF2B5EF4-FFF2-40B4-BE49-F238E27FC236}">
                <a16:creationId xmlns:a16="http://schemas.microsoft.com/office/drawing/2014/main" id="{66AB2F68-F5FF-A1F3-23B7-67E705ECE5CA}"/>
              </a:ext>
            </a:extLst>
          </p:cNvPr>
          <p:cNvSpPr txBox="1"/>
          <p:nvPr/>
        </p:nvSpPr>
        <p:spPr>
          <a:xfrm>
            <a:off x="530326" y="465673"/>
            <a:ext cx="11320552" cy="2308324"/>
          </a:xfrm>
          <a:prstGeom prst="rect">
            <a:avLst/>
          </a:prstGeom>
          <a:noFill/>
        </p:spPr>
        <p:txBody>
          <a:bodyPr wrap="square">
            <a:spAutoFit/>
          </a:bodyPr>
          <a:lstStyle/>
          <a:p>
            <a:pPr algn="just"/>
            <a:r>
              <a:rPr lang="pt-BR" dirty="0"/>
              <a:t>1.1.2.4.1.07.09	(-) JUROS E ENCARGOS A APROPRIAR SOBRE EMPRÉSTIMOS A RECEBER (PREFIXADOS) - RPPS - FUNDO EM CAPITALIZAÇÃO</a:t>
            </a:r>
          </a:p>
          <a:p>
            <a:pPr algn="just"/>
            <a:r>
              <a:rPr lang="pt-BR" dirty="0"/>
              <a:t>1.1.2.4.1.07.10	(-) JUROS E ENCARGOS A APROPRIAR SOBRE EMPRÉSTIMOS A RECEBER (PREFIXADOS) - RPPS - FUNDO EM REPARTIÇÃO</a:t>
            </a:r>
          </a:p>
          <a:p>
            <a:pPr algn="just"/>
            <a:r>
              <a:rPr lang="pt-BR" dirty="0"/>
              <a:t>1.1.2.4.1.07.11	(-) JUROS E ENCARGOS A APROPRIAR SOBRE FINANCIAMENTOS A RECEBER (PREFIXADOS) - RPPS - FUNDO EM CAPITALIZAÇÃO</a:t>
            </a:r>
          </a:p>
          <a:p>
            <a:pPr algn="just"/>
            <a:r>
              <a:rPr lang="pt-BR" dirty="0"/>
              <a:t>1.1.2.4.1.07.12	(-) JUROS E ENCARGOS A APROPRIAR SOBRE FINANCIAMENTOS A RECEBER (PREFIXADOS) - RPPS - FUNDO EM REPARTIÇÃO</a:t>
            </a:r>
          </a:p>
        </p:txBody>
      </p:sp>
      <p:sp>
        <p:nvSpPr>
          <p:cNvPr id="19" name="CaixaDeTexto 18">
            <a:extLst>
              <a:ext uri="{FF2B5EF4-FFF2-40B4-BE49-F238E27FC236}">
                <a16:creationId xmlns:a16="http://schemas.microsoft.com/office/drawing/2014/main" id="{C70C9D58-4104-ADCE-4AFC-E305918E507A}"/>
              </a:ext>
            </a:extLst>
          </p:cNvPr>
          <p:cNvSpPr txBox="1"/>
          <p:nvPr/>
        </p:nvSpPr>
        <p:spPr>
          <a:xfrm>
            <a:off x="576313" y="2815957"/>
            <a:ext cx="11228578" cy="369332"/>
          </a:xfrm>
          <a:prstGeom prst="rect">
            <a:avLst/>
          </a:prstGeom>
          <a:noFill/>
        </p:spPr>
        <p:txBody>
          <a:bodyPr wrap="square">
            <a:spAutoFit/>
          </a:bodyPr>
          <a:lstStyle/>
          <a:p>
            <a:pPr algn="just"/>
            <a:r>
              <a:rPr lang="pt-BR" dirty="0"/>
              <a:t>1.1.3.6.2.09.00	COBERTURA DE INSUFICIÊNCIA FINANCEIRA RPPS - REGIME EM CAPITALIZAÇÃO</a:t>
            </a:r>
          </a:p>
        </p:txBody>
      </p:sp>
      <p:sp>
        <p:nvSpPr>
          <p:cNvPr id="21" name="CaixaDeTexto 20">
            <a:extLst>
              <a:ext uri="{FF2B5EF4-FFF2-40B4-BE49-F238E27FC236}">
                <a16:creationId xmlns:a16="http://schemas.microsoft.com/office/drawing/2014/main" id="{B4538294-9546-ADB4-E7AB-CDAEAE32C369}"/>
              </a:ext>
            </a:extLst>
          </p:cNvPr>
          <p:cNvSpPr txBox="1"/>
          <p:nvPr/>
        </p:nvSpPr>
        <p:spPr>
          <a:xfrm>
            <a:off x="631059" y="5107715"/>
            <a:ext cx="11219819" cy="646331"/>
          </a:xfrm>
          <a:prstGeom prst="rect">
            <a:avLst/>
          </a:prstGeom>
          <a:noFill/>
        </p:spPr>
        <p:txBody>
          <a:bodyPr wrap="square">
            <a:spAutoFit/>
          </a:bodyPr>
          <a:lstStyle/>
          <a:p>
            <a:pPr algn="just"/>
            <a:r>
              <a:rPr lang="pt-BR" dirty="0"/>
              <a:t>1.1.4.4.1.01.99	(-) RENDIMENTOS DE INVESTIMENTOS TEMPORÁRIOS DO RPPS PREFIXADOS A APROPRIAR - FUNDO EM CAPITALIZAÇÃO</a:t>
            </a:r>
          </a:p>
        </p:txBody>
      </p:sp>
      <p:sp>
        <p:nvSpPr>
          <p:cNvPr id="25" name="CaixaDeTexto 24">
            <a:extLst>
              <a:ext uri="{FF2B5EF4-FFF2-40B4-BE49-F238E27FC236}">
                <a16:creationId xmlns:a16="http://schemas.microsoft.com/office/drawing/2014/main" id="{53D84AA8-3463-2A53-650B-EE9642711337}"/>
              </a:ext>
            </a:extLst>
          </p:cNvPr>
          <p:cNvSpPr txBox="1"/>
          <p:nvPr/>
        </p:nvSpPr>
        <p:spPr>
          <a:xfrm>
            <a:off x="631058" y="5745996"/>
            <a:ext cx="11274564" cy="646331"/>
          </a:xfrm>
          <a:prstGeom prst="rect">
            <a:avLst/>
          </a:prstGeom>
          <a:noFill/>
        </p:spPr>
        <p:txBody>
          <a:bodyPr wrap="square">
            <a:spAutoFit/>
          </a:bodyPr>
          <a:lstStyle/>
          <a:p>
            <a:pPr algn="just"/>
            <a:r>
              <a:rPr lang="pt-BR" dirty="0"/>
              <a:t>1.1.4.4.1.11.99	(-) RENDIMENTOS DE INVESTIMENTOS TEMPORÁRIOS DO RPPS PREFIXADOS A APROPRIAR - FUNDO EM REPARTIÇÃO</a:t>
            </a:r>
          </a:p>
        </p:txBody>
      </p:sp>
      <p:sp>
        <p:nvSpPr>
          <p:cNvPr id="27" name="CaixaDeTexto 26">
            <a:extLst>
              <a:ext uri="{FF2B5EF4-FFF2-40B4-BE49-F238E27FC236}">
                <a16:creationId xmlns:a16="http://schemas.microsoft.com/office/drawing/2014/main" id="{045073AB-1324-85D5-3350-AC65FCF28627}"/>
              </a:ext>
            </a:extLst>
          </p:cNvPr>
          <p:cNvSpPr txBox="1"/>
          <p:nvPr/>
        </p:nvSpPr>
        <p:spPr>
          <a:xfrm>
            <a:off x="631058" y="3269339"/>
            <a:ext cx="11119088" cy="1754326"/>
          </a:xfrm>
          <a:prstGeom prst="rect">
            <a:avLst/>
          </a:prstGeom>
          <a:noFill/>
        </p:spPr>
        <p:txBody>
          <a:bodyPr wrap="square">
            <a:spAutoFit/>
          </a:bodyPr>
          <a:lstStyle/>
          <a:p>
            <a:pPr algn="just"/>
            <a:r>
              <a:rPr lang="pt-BR" dirty="0"/>
              <a:t>1.1.3.6.2.04.01	APORTES MENSAIS PREESTABELECIDOS PARA COBERTURA DO DEFICIT ATUARIAL A RECEBER - PRINCIPAL</a:t>
            </a:r>
          </a:p>
          <a:p>
            <a:pPr algn="just"/>
            <a:r>
              <a:rPr lang="pt-BR" dirty="0"/>
              <a:t>1.1.3.6.2.04.02	JUROS E ENCARGOS FINANCEIROS A RECEBER DE APORTES MENSAIS PREESTABELECIDOS (PLANOS PREFIXADOS)</a:t>
            </a:r>
          </a:p>
          <a:p>
            <a:pPr algn="just"/>
            <a:r>
              <a:rPr lang="pt-BR" dirty="0"/>
              <a:t>1.1.3.6.2.04.03	(-) JUROS E ENCARGOS FINANCEIROS A APROPRIAR DE APORTES MENSAIS PREESTABELECIDOS (PLANOS PREFIXADOS)</a:t>
            </a:r>
          </a:p>
        </p:txBody>
      </p:sp>
    </p:spTree>
    <p:extLst>
      <p:ext uri="{BB962C8B-B14F-4D97-AF65-F5344CB8AC3E}">
        <p14:creationId xmlns:p14="http://schemas.microsoft.com/office/powerpoint/2010/main" val="88103814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9" grpId="0"/>
      <p:bldP spid="21" grpId="0"/>
      <p:bldP spid="25" grpId="0"/>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48118E-14D3-2B97-6911-B0AE61B2BEB3}"/>
            </a:ext>
          </a:extLst>
        </p:cNvPr>
        <p:cNvGrpSpPr/>
        <p:nvPr/>
      </p:nvGrpSpPr>
      <p:grpSpPr>
        <a:xfrm>
          <a:off x="0" y="0"/>
          <a:ext cx="0" cy="0"/>
          <a:chOff x="0" y="0"/>
          <a:chExt cx="0" cy="0"/>
        </a:xfrm>
      </p:grpSpPr>
      <p:sp>
        <p:nvSpPr>
          <p:cNvPr id="2" name="Retângulo 1">
            <a:extLst>
              <a:ext uri="{FF2B5EF4-FFF2-40B4-BE49-F238E27FC236}">
                <a16:creationId xmlns:a16="http://schemas.microsoft.com/office/drawing/2014/main" id="{95802614-C654-59A6-6CA4-972036A093F9}"/>
              </a:ext>
            </a:extLst>
          </p:cNvPr>
          <p:cNvSpPr/>
          <p:nvPr/>
        </p:nvSpPr>
        <p:spPr>
          <a:xfrm>
            <a:off x="1816386" y="2627392"/>
            <a:ext cx="5800698" cy="1200329"/>
          </a:xfrm>
          <a:prstGeom prst="rect">
            <a:avLst/>
          </a:prstGeom>
          <a:noFill/>
        </p:spPr>
        <p:txBody>
          <a:bodyPr wrap="square">
            <a:spAutoFit/>
          </a:bodyPr>
          <a:lstStyle/>
          <a:p>
            <a:pPr algn="ctr"/>
            <a:r>
              <a:rPr lang="pt-BR" i="1" dirty="0">
                <a:solidFill>
                  <a:srgbClr val="0070C0"/>
                </a:solidFill>
              </a:rPr>
              <a:t>Otoni Guimarães</a:t>
            </a:r>
            <a:endParaRPr lang="pt-BR" i="1" dirty="0">
              <a:solidFill>
                <a:srgbClr val="0070C0"/>
              </a:solidFill>
              <a:hlinkClick r:id="rId2">
                <a:extLst>
                  <a:ext uri="{A12FA001-AC4F-418D-AE19-62706E023703}">
                    <ahyp:hlinkClr xmlns:ahyp="http://schemas.microsoft.com/office/drawing/2018/hyperlinkcolor" val="tx"/>
                  </a:ext>
                </a:extLst>
              </a:hlinkClick>
            </a:endParaRPr>
          </a:p>
          <a:p>
            <a:pPr algn="ctr"/>
            <a:r>
              <a:rPr lang="pt-BR" i="1" dirty="0">
                <a:solidFill>
                  <a:srgbClr val="0070C0"/>
                </a:solidFill>
                <a:hlinkClick r:id="rId2">
                  <a:extLst>
                    <a:ext uri="{A12FA001-AC4F-418D-AE19-62706E023703}">
                      <ahyp:hlinkClr xmlns:ahyp="http://schemas.microsoft.com/office/drawing/2018/hyperlinkcolor" val="tx"/>
                    </a:ext>
                  </a:extLst>
                </a:hlinkClick>
              </a:rPr>
              <a:t>ogconsultoria2017@gmail.com</a:t>
            </a:r>
            <a:r>
              <a:rPr lang="pt-BR" i="1" dirty="0">
                <a:solidFill>
                  <a:srgbClr val="0070C0"/>
                </a:solidFill>
              </a:rPr>
              <a:t> </a:t>
            </a:r>
          </a:p>
          <a:p>
            <a:pPr algn="ctr"/>
            <a:r>
              <a:rPr lang="pt-BR" i="1" dirty="0">
                <a:solidFill>
                  <a:srgbClr val="0070C0"/>
                </a:solidFill>
                <a:hlinkClick r:id="rId3">
                  <a:extLst>
                    <a:ext uri="{A12FA001-AC4F-418D-AE19-62706E023703}">
                      <ahyp:hlinkClr xmlns:ahyp="http://schemas.microsoft.com/office/drawing/2018/hyperlinkcolor" val="tx"/>
                    </a:ext>
                  </a:extLst>
                </a:hlinkClick>
              </a:rPr>
              <a:t>otonig2@gmail.com</a:t>
            </a:r>
            <a:r>
              <a:rPr lang="pt-BR" i="1" dirty="0">
                <a:solidFill>
                  <a:srgbClr val="0070C0"/>
                </a:solidFill>
              </a:rPr>
              <a:t>   </a:t>
            </a:r>
          </a:p>
          <a:p>
            <a:pPr algn="ctr"/>
            <a:r>
              <a:rPr lang="pt-BR" i="1" dirty="0">
                <a:solidFill>
                  <a:srgbClr val="0070C0"/>
                </a:solidFill>
              </a:rPr>
              <a:t>(61) 9 9975-5980 (WhatsApp)</a:t>
            </a:r>
          </a:p>
        </p:txBody>
      </p:sp>
      <p:sp>
        <p:nvSpPr>
          <p:cNvPr id="3" name="CaixaDeTexto 2">
            <a:extLst>
              <a:ext uri="{FF2B5EF4-FFF2-40B4-BE49-F238E27FC236}">
                <a16:creationId xmlns:a16="http://schemas.microsoft.com/office/drawing/2014/main" id="{1B3C0164-F738-BC63-9DC0-F50C933DC0C3}"/>
              </a:ext>
            </a:extLst>
          </p:cNvPr>
          <p:cNvSpPr txBox="1"/>
          <p:nvPr/>
        </p:nvSpPr>
        <p:spPr>
          <a:xfrm>
            <a:off x="389391" y="5940372"/>
            <a:ext cx="9753561" cy="253916"/>
          </a:xfrm>
          <a:prstGeom prst="rect">
            <a:avLst/>
          </a:prstGeom>
          <a:noFill/>
        </p:spPr>
        <p:txBody>
          <a:bodyPr wrap="square">
            <a:spAutoFit/>
          </a:bodyPr>
          <a:lstStyle>
            <a:defPPr>
              <a:defRPr lang="en-US"/>
            </a:defPPr>
            <a:lvl1pPr algn="just">
              <a:defRPr sz="1400"/>
            </a:lvl1pPr>
          </a:lstStyle>
          <a:p>
            <a:r>
              <a:rPr lang="pt-BR" sz="1050" i="1" dirty="0">
                <a:solidFill>
                  <a:srgbClr val="FF0000"/>
                </a:solidFill>
              </a:rPr>
              <a:t>Série de slides organizada  por Otoni Gonçalves Guimarães, autorizada a sua utilização desde que citada a fonte nos termos da legislação.</a:t>
            </a:r>
          </a:p>
        </p:txBody>
      </p:sp>
      <p:sp>
        <p:nvSpPr>
          <p:cNvPr id="6" name="Espaço Reservado para Número de Slide 2">
            <a:extLst>
              <a:ext uri="{FF2B5EF4-FFF2-40B4-BE49-F238E27FC236}">
                <a16:creationId xmlns:a16="http://schemas.microsoft.com/office/drawing/2014/main" id="{1AE384C3-5CC0-264F-64B6-931709B643D0}"/>
              </a:ext>
            </a:extLst>
          </p:cNvPr>
          <p:cNvSpPr>
            <a:spLocks noGrp="1"/>
          </p:cNvSpPr>
          <p:nvPr>
            <p:ph type="sldNum" sz="quarter" idx="12"/>
          </p:nvPr>
        </p:nvSpPr>
        <p:spPr>
          <a:xfrm>
            <a:off x="11245736" y="6306988"/>
            <a:ext cx="723657" cy="365125"/>
          </a:xfrm>
        </p:spPr>
        <p:txBody>
          <a:bodyPr/>
          <a:lstStyle/>
          <a:p>
            <a:fld id="{44E4AAD3-CD6B-4FCC-958E-C4600389F23C}" type="slidenum">
              <a:rPr lang="pt-BR" smtClean="0">
                <a:solidFill>
                  <a:schemeClr val="bg1"/>
                </a:solidFill>
              </a:rPr>
              <a:t>18</a:t>
            </a:fld>
            <a:endParaRPr lang="pt-BR" dirty="0">
              <a:solidFill>
                <a:schemeClr val="bg1"/>
              </a:solidFill>
            </a:endParaRPr>
          </a:p>
        </p:txBody>
      </p:sp>
      <p:pic>
        <p:nvPicPr>
          <p:cNvPr id="8" name="Picture 2" descr="Obrigado pela confiança, coelbanos! - Sinergia Bahia">
            <a:extLst>
              <a:ext uri="{FF2B5EF4-FFF2-40B4-BE49-F238E27FC236}">
                <a16:creationId xmlns:a16="http://schemas.microsoft.com/office/drawing/2014/main" id="{8DCFCDA5-0770-9FDE-1FF0-D37069726D8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16386" y="368449"/>
            <a:ext cx="6154629" cy="1941084"/>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m 8" descr="Desenho de rosto de pessoa visto de perto&#10;&#10;O conteúdo gerado por IA pode estar incorreto.">
            <a:extLst>
              <a:ext uri="{FF2B5EF4-FFF2-40B4-BE49-F238E27FC236}">
                <a16:creationId xmlns:a16="http://schemas.microsoft.com/office/drawing/2014/main" id="{BFCB424B-446A-5951-5C7B-F2614C579FC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9509" y="4548468"/>
            <a:ext cx="858325" cy="330776"/>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8">
            <a:extLst>
              <a:ext uri="{FF2B5EF4-FFF2-40B4-BE49-F238E27FC236}">
                <a16:creationId xmlns:a16="http://schemas.microsoft.com/office/drawing/2014/main" id="{15C920A8-CB2A-BC2C-ABDE-66F019ADFFB6}"/>
              </a:ext>
            </a:extLst>
          </p:cNvPr>
          <p:cNvSpPr>
            <a:spLocks noChangeArrowheads="1"/>
          </p:cNvSpPr>
          <p:nvPr/>
        </p:nvSpPr>
        <p:spPr bwMode="auto">
          <a:xfrm>
            <a:off x="1155740" y="4548468"/>
            <a:ext cx="7803325" cy="800219"/>
          </a:xfrm>
          <a:prstGeom prst="rect">
            <a:avLst/>
          </a:prstGeom>
          <a:noFill/>
        </p:spPr>
        <p:txBody>
          <a:bodyPr wrap="square">
            <a:spAutoFit/>
          </a:bodyPr>
          <a:lstStyle/>
          <a:p>
            <a:pPr algn="just"/>
            <a:r>
              <a:rPr lang="pt-BR" altLang="pt-BR" sz="1400" dirty="0"/>
              <a:t>     </a:t>
            </a:r>
            <a:r>
              <a:rPr lang="pt-BR" altLang="pt-BR" b="1" dirty="0"/>
              <a:t>CONSULTORIA</a:t>
            </a:r>
          </a:p>
          <a:p>
            <a:pPr algn="just"/>
            <a:r>
              <a:rPr lang="pt-BR" altLang="pt-BR" sz="1400" dirty="0"/>
              <a:t>Consultoria em Gestão Pública, Treinamento e Desenvolvimento Profissional e Gerencial</a:t>
            </a:r>
          </a:p>
          <a:p>
            <a:pPr algn="just"/>
            <a:r>
              <a:rPr lang="pt-BR" altLang="pt-BR" sz="1400" dirty="0"/>
              <a:t>CNPJ: 29.151.406/0001-57</a:t>
            </a:r>
          </a:p>
        </p:txBody>
      </p:sp>
      <p:pic>
        <p:nvPicPr>
          <p:cNvPr id="13" name="Picture 2" descr="http://cdn-grupogen.intercase.net.br/media/catalog/product/cache/1/image/650x650/9df78eab33525d08d6e5fb8d27136e95/A/_/A_Contabilidade_na_Gest_o_dos_Regimes_Pr_prios_de_Previd_ncia_Social.png">
            <a:extLst>
              <a:ext uri="{FF2B5EF4-FFF2-40B4-BE49-F238E27FC236}">
                <a16:creationId xmlns:a16="http://schemas.microsoft.com/office/drawing/2014/main" id="{44D4CE6A-5014-8E9B-C58C-569939F67863}"/>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589196" y="368449"/>
            <a:ext cx="3308278" cy="2592288"/>
          </a:xfrm>
          <a:prstGeom prst="rect">
            <a:avLst/>
          </a:prstGeom>
          <a:noFill/>
          <a:effectLst>
            <a:reflection blurRad="6350" stA="50000" endA="300" endPos="90000" dist="508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48509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9"/>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ppt_x"/>
                                          </p:val>
                                        </p:tav>
                                        <p:tav tm="100000">
                                          <p:val>
                                            <p:strVal val="#ppt_x"/>
                                          </p:val>
                                        </p:tav>
                                      </p:tavLst>
                                    </p:anim>
                                    <p:anim calcmode="lin" valueType="num">
                                      <p:cBhvr additive="base">
                                        <p:cTn id="25"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5" presetClass="entr" presetSubtype="0" fill="hold" nodeType="click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2000"/>
                                        <p:tgtEl>
                                          <p:spTgt spid="13"/>
                                        </p:tgtEl>
                                      </p:cBhvr>
                                    </p:animEffect>
                                    <p:anim calcmode="lin" valueType="num">
                                      <p:cBhvr>
                                        <p:cTn id="31" dur="2000" fill="hold"/>
                                        <p:tgtEl>
                                          <p:spTgt spid="13"/>
                                        </p:tgtEl>
                                        <p:attrNameLst>
                                          <p:attrName>ppt_w</p:attrName>
                                        </p:attrNameLst>
                                      </p:cBhvr>
                                      <p:tavLst>
                                        <p:tav tm="0" fmla="#ppt_w*sin(2.5*pi*$)">
                                          <p:val>
                                            <p:fltVal val="0"/>
                                          </p:val>
                                        </p:tav>
                                        <p:tav tm="100000">
                                          <p:val>
                                            <p:fltVal val="1"/>
                                          </p:val>
                                        </p:tav>
                                      </p:tavLst>
                                    </p:anim>
                                    <p:anim calcmode="lin" valueType="num">
                                      <p:cBhvr>
                                        <p:cTn id="32" dur="2000" fill="hold"/>
                                        <p:tgtEl>
                                          <p:spTgt spid="1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43163F-56C1-F727-E959-CEA9155EE277}"/>
            </a:ext>
          </a:extLst>
        </p:cNvPr>
        <p:cNvGrpSpPr/>
        <p:nvPr/>
      </p:nvGrpSpPr>
      <p:grpSpPr>
        <a:xfrm>
          <a:off x="0" y="0"/>
          <a:ext cx="0" cy="0"/>
          <a:chOff x="0" y="0"/>
          <a:chExt cx="0" cy="0"/>
        </a:xfrm>
      </p:grpSpPr>
      <p:sp>
        <p:nvSpPr>
          <p:cNvPr id="5" name="CaixaDeTexto 4">
            <a:extLst>
              <a:ext uri="{FF2B5EF4-FFF2-40B4-BE49-F238E27FC236}">
                <a16:creationId xmlns:a16="http://schemas.microsoft.com/office/drawing/2014/main" id="{EDCA8093-E882-7ED3-9E09-7567D86648FA}"/>
              </a:ext>
            </a:extLst>
          </p:cNvPr>
          <p:cNvSpPr txBox="1"/>
          <p:nvPr/>
        </p:nvSpPr>
        <p:spPr>
          <a:xfrm>
            <a:off x="345440" y="31814"/>
            <a:ext cx="11521212" cy="461665"/>
          </a:xfrm>
          <a:prstGeom prst="rect">
            <a:avLst/>
          </a:prstGeom>
          <a:noFill/>
        </p:spPr>
        <p:txBody>
          <a:bodyPr wrap="square">
            <a:spAutoFit/>
          </a:bodyPr>
          <a:lstStyle/>
          <a:p>
            <a:pPr algn="ctr" defTabSz="914400"/>
            <a:r>
              <a:rPr lang="pt-BR" sz="2400" b="1" dirty="0">
                <a:solidFill>
                  <a:prstClr val="white"/>
                </a:solidFill>
                <a:latin typeface="Aptos" panose="02110004020202020204"/>
                <a:ea typeface="Cambria" panose="02040503050406030204" pitchFamily="18" charset="0"/>
              </a:rPr>
              <a:t>Princípio Fundamental do RPPS - Equilíbrio Financeiro e Atuarial</a:t>
            </a:r>
          </a:p>
        </p:txBody>
      </p:sp>
      <p:sp>
        <p:nvSpPr>
          <p:cNvPr id="6" name="Triângulo isósceles 5">
            <a:extLst>
              <a:ext uri="{FF2B5EF4-FFF2-40B4-BE49-F238E27FC236}">
                <a16:creationId xmlns:a16="http://schemas.microsoft.com/office/drawing/2014/main" id="{59680B19-83CF-78B4-CB98-261D1A7E549F}"/>
              </a:ext>
            </a:extLst>
          </p:cNvPr>
          <p:cNvSpPr/>
          <p:nvPr/>
        </p:nvSpPr>
        <p:spPr>
          <a:xfrm>
            <a:off x="25400" y="3429000"/>
            <a:ext cx="12166600" cy="3397186"/>
          </a:xfrm>
          <a:prstGeom prst="triangle">
            <a:avLst/>
          </a:prstGeom>
          <a:solidFill>
            <a:schemeClr val="accent1">
              <a:lumMod val="60000"/>
              <a:lumOff val="40000"/>
            </a:schemeClr>
          </a:solidFill>
          <a:ln w="38100" cap="flat" cmpd="sng" algn="ctr">
            <a:solidFill>
              <a:schemeClr val="bg2">
                <a:lumMod val="25000"/>
              </a:schemeClr>
            </a:solidFill>
            <a:prstDash val="solid"/>
            <a:miter lim="800000"/>
          </a:ln>
          <a:effectLst/>
          <a:scene3d>
            <a:camera prst="orthographicFront"/>
            <a:lightRig rig="threePt" dir="t"/>
          </a:scene3d>
          <a:sp3d>
            <a:bevelT w="114300" prst="artDeco"/>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pt-BR" sz="2400" b="1" i="0" u="none" strike="noStrike" kern="0" cap="none" spc="0" normalizeH="0" baseline="0" noProof="0" dirty="0">
                <a:ln w="0"/>
                <a:solidFill>
                  <a:schemeClr val="bg1"/>
                </a:solidFill>
                <a:uLnTx/>
                <a:uFillTx/>
                <a:latin typeface="+mj-lt"/>
                <a:ea typeface="+mn-ea"/>
                <a:cs typeface="+mn-cs"/>
              </a:rPr>
              <a:t>Equilíbrio Financeiro e Atuarial </a:t>
            </a:r>
          </a:p>
          <a:p>
            <a:pPr marL="0" marR="0" lvl="0" indent="0" algn="ctr" defTabSz="1476000" eaLnBrk="1" fontAlgn="auto" latinLnBrk="0" hangingPunct="1">
              <a:lnSpc>
                <a:spcPct val="100000"/>
              </a:lnSpc>
              <a:spcBef>
                <a:spcPts val="0"/>
              </a:spcBef>
              <a:spcAft>
                <a:spcPts val="0"/>
              </a:spcAft>
              <a:buClrTx/>
              <a:buSzTx/>
              <a:buFontTx/>
              <a:buNone/>
              <a:tabLst/>
              <a:defRPr/>
            </a:pPr>
            <a:r>
              <a:rPr kumimoji="0" lang="pt-BR" sz="2400" b="0" i="0" u="none" strike="noStrike" kern="0" cap="none" spc="0" normalizeH="0" baseline="0" noProof="0" dirty="0">
                <a:ln w="0"/>
                <a:solidFill>
                  <a:srgbClr val="156082"/>
                </a:solidFill>
                <a:effectLst/>
                <a:uLnTx/>
                <a:uFillTx/>
                <a:latin typeface="+mj-lt"/>
                <a:ea typeface="+mn-ea"/>
                <a:cs typeface="+mn-cs"/>
              </a:rPr>
              <a:t>Equivalência a valor presente entre os compromissos totais assumidos pelo RPPS calculados atuarialmente e os recursos garantidores e as projeções dos </a:t>
            </a:r>
            <a:r>
              <a:rPr kumimoji="0" lang="pt-BR" sz="2400" b="0" i="0" u="none" strike="noStrike" kern="0" cap="none" spc="0" normalizeH="0" baseline="0" noProof="0" dirty="0">
                <a:ln w="0"/>
                <a:solidFill>
                  <a:srgbClr val="156082"/>
                </a:solidFill>
                <a:effectLst>
                  <a:outerShdw blurRad="38100" dist="25400" dir="5400000" algn="ctr" rotWithShape="0">
                    <a:srgbClr val="6E747A">
                      <a:alpha val="43000"/>
                    </a:srgbClr>
                  </a:outerShdw>
                </a:effectLst>
                <a:uLnTx/>
                <a:uFillTx/>
                <a:latin typeface="+mj-lt"/>
                <a:ea typeface="+mn-ea"/>
                <a:cs typeface="+mn-cs"/>
              </a:rPr>
              <a:t>ingressos futuros</a:t>
            </a:r>
          </a:p>
          <a:p>
            <a:pPr marL="0" marR="0" lvl="0" indent="0" algn="ctr" defTabSz="1476000" eaLnBrk="1" fontAlgn="auto" latinLnBrk="0" hangingPunct="1">
              <a:lnSpc>
                <a:spcPct val="100000"/>
              </a:lnSpc>
              <a:spcBef>
                <a:spcPts val="0"/>
              </a:spcBef>
              <a:spcAft>
                <a:spcPts val="0"/>
              </a:spcAft>
              <a:buClrTx/>
              <a:buSzTx/>
              <a:buFontTx/>
              <a:buNone/>
              <a:tabLst/>
              <a:defRPr/>
            </a:pPr>
            <a:r>
              <a:rPr lang="pt-BR" sz="2400" kern="0" dirty="0">
                <a:ln w="0"/>
                <a:solidFill>
                  <a:schemeClr val="bg1"/>
                </a:solidFill>
                <a:effectLst>
                  <a:outerShdw blurRad="38100" dist="25400" dir="5400000" algn="ctr" rotWithShape="0">
                    <a:srgbClr val="6E747A">
                      <a:alpha val="43000"/>
                    </a:srgbClr>
                  </a:outerShdw>
                </a:effectLst>
                <a:latin typeface="+mj-lt"/>
              </a:rPr>
              <a:t>(Balanço Atuarial)</a:t>
            </a:r>
          </a:p>
          <a:p>
            <a:pPr marL="0" marR="0" lvl="0" indent="0" algn="ctr" defTabSz="1476000" eaLnBrk="1" fontAlgn="auto" latinLnBrk="0" hangingPunct="1">
              <a:lnSpc>
                <a:spcPct val="100000"/>
              </a:lnSpc>
              <a:spcBef>
                <a:spcPts val="0"/>
              </a:spcBef>
              <a:spcAft>
                <a:spcPts val="0"/>
              </a:spcAft>
              <a:buClrTx/>
              <a:buSzTx/>
              <a:buFontTx/>
              <a:buNone/>
              <a:tabLst/>
              <a:defRPr/>
            </a:pPr>
            <a:endParaRPr kumimoji="0" lang="pt-BR" sz="2400" b="0" i="0" u="none" strike="noStrike" kern="0" cap="none" spc="0" normalizeH="0" baseline="0" noProof="0" dirty="0">
              <a:ln w="0"/>
              <a:solidFill>
                <a:srgbClr val="156082"/>
              </a:solidFill>
              <a:effectLst>
                <a:outerShdw blurRad="38100" dist="25400" dir="5400000" algn="ctr" rotWithShape="0">
                  <a:srgbClr val="6E747A">
                    <a:alpha val="43000"/>
                  </a:srgbClr>
                </a:outerShdw>
              </a:effectLst>
              <a:uLnTx/>
              <a:uFillTx/>
              <a:latin typeface="+mj-lt"/>
              <a:ea typeface="+mn-ea"/>
              <a:cs typeface="+mn-cs"/>
            </a:endParaRPr>
          </a:p>
        </p:txBody>
      </p:sp>
      <p:cxnSp>
        <p:nvCxnSpPr>
          <p:cNvPr id="7" name="Conector reto 6">
            <a:extLst>
              <a:ext uri="{FF2B5EF4-FFF2-40B4-BE49-F238E27FC236}">
                <a16:creationId xmlns:a16="http://schemas.microsoft.com/office/drawing/2014/main" id="{54E3554C-6FDB-D1AB-6A5F-CB51F082AA86}"/>
              </a:ext>
            </a:extLst>
          </p:cNvPr>
          <p:cNvCxnSpPr>
            <a:cxnSpLocks/>
          </p:cNvCxnSpPr>
          <p:nvPr/>
        </p:nvCxnSpPr>
        <p:spPr>
          <a:xfrm flipV="1">
            <a:off x="17779" y="3345181"/>
            <a:ext cx="12148821" cy="44703"/>
          </a:xfrm>
          <a:prstGeom prst="line">
            <a:avLst/>
          </a:prstGeom>
          <a:noFill/>
          <a:ln w="76200" cap="flat" cmpd="sng" algn="ctr">
            <a:solidFill>
              <a:schemeClr val="bg2">
                <a:lumMod val="25000"/>
              </a:schemeClr>
            </a:solidFill>
            <a:prstDash val="solid"/>
            <a:miter lim="800000"/>
          </a:ln>
          <a:effectLst/>
          <a:scene3d>
            <a:camera prst="orthographicFront"/>
            <a:lightRig rig="threePt" dir="t"/>
          </a:scene3d>
          <a:sp3d>
            <a:bevelT w="114300" prst="artDeco"/>
          </a:sp3d>
        </p:spPr>
      </p:cxnSp>
      <p:sp>
        <p:nvSpPr>
          <p:cNvPr id="8" name="Elipse 7">
            <a:extLst>
              <a:ext uri="{FF2B5EF4-FFF2-40B4-BE49-F238E27FC236}">
                <a16:creationId xmlns:a16="http://schemas.microsoft.com/office/drawing/2014/main" id="{48B7E525-68BB-BC21-49E1-24C410459E76}"/>
              </a:ext>
            </a:extLst>
          </p:cNvPr>
          <p:cNvSpPr/>
          <p:nvPr/>
        </p:nvSpPr>
        <p:spPr>
          <a:xfrm>
            <a:off x="7468854" y="1518295"/>
            <a:ext cx="4409440" cy="1813501"/>
          </a:xfrm>
          <a:prstGeom prst="ellipse">
            <a:avLst/>
          </a:prstGeom>
          <a:solidFill>
            <a:schemeClr val="accent1">
              <a:lumMod val="60000"/>
              <a:lumOff val="40000"/>
            </a:schemeClr>
          </a:solidFill>
          <a:ln w="38100" cap="flat" cmpd="sng" algn="ctr">
            <a:solidFill>
              <a:schemeClr val="accent1">
                <a:lumMod val="60000"/>
                <a:lumOff val="40000"/>
              </a:schemeClr>
            </a:solidFill>
            <a:prstDash val="solid"/>
            <a:miter lim="800000"/>
          </a:ln>
          <a:effectLst/>
          <a:scene3d>
            <a:camera prst="orthographicFront"/>
            <a:lightRig rig="threePt" dir="t"/>
          </a:scene3d>
          <a:sp3d>
            <a:bevelT prst="convex"/>
          </a:sp3d>
        </p:spPr>
        <p:txBody>
          <a:bodyPr rtlCol="0" anchor="ctr"/>
          <a:lstStyle/>
          <a:p>
            <a:pPr algn="ctr" defTabSz="914400"/>
            <a:r>
              <a:rPr lang="pt-BR" sz="2400" b="1" kern="0" dirty="0">
                <a:ln w="0"/>
                <a:solidFill>
                  <a:srgbClr val="156082"/>
                </a:solidFill>
                <a:latin typeface="+mj-lt"/>
              </a:rPr>
              <a:t> Compromissos totais do RPPS projetados pela avaliação atuarial</a:t>
            </a:r>
          </a:p>
        </p:txBody>
      </p:sp>
      <p:sp>
        <p:nvSpPr>
          <p:cNvPr id="9" name="Elipse 8">
            <a:extLst>
              <a:ext uri="{FF2B5EF4-FFF2-40B4-BE49-F238E27FC236}">
                <a16:creationId xmlns:a16="http://schemas.microsoft.com/office/drawing/2014/main" id="{E7149444-DCFC-2528-545D-4C35F7FB7823}"/>
              </a:ext>
            </a:extLst>
          </p:cNvPr>
          <p:cNvSpPr/>
          <p:nvPr/>
        </p:nvSpPr>
        <p:spPr>
          <a:xfrm>
            <a:off x="96520" y="1350938"/>
            <a:ext cx="2621280" cy="1995870"/>
          </a:xfrm>
          <a:prstGeom prst="ellipse">
            <a:avLst/>
          </a:prstGeom>
          <a:solidFill>
            <a:srgbClr val="6EEC7D"/>
          </a:solidFill>
          <a:ln w="38100" cap="flat" cmpd="sng" algn="ctr">
            <a:solidFill>
              <a:srgbClr val="00B050"/>
            </a:solidFill>
            <a:prstDash val="solid"/>
            <a:miter lim="800000"/>
          </a:ln>
          <a:effectLst/>
          <a:scene3d>
            <a:camera prst="orthographicFront"/>
            <a:lightRig rig="threePt" dir="t"/>
          </a:scene3d>
          <a:sp3d>
            <a:bevelT prst="convex"/>
          </a:sp3d>
        </p:spPr>
        <p:txBody>
          <a:bodyPr rtlCol="0" anchor="ctr"/>
          <a:lstStyle/>
          <a:p>
            <a:pPr algn="ctr" defTabSz="914400"/>
            <a:r>
              <a:rPr lang="pt-BR" sz="2400" b="1" kern="0" dirty="0">
                <a:ln w="0"/>
                <a:solidFill>
                  <a:srgbClr val="156082"/>
                </a:solidFill>
                <a:latin typeface="+mj-lt"/>
              </a:rPr>
              <a:t>Ingressos futuros estimados</a:t>
            </a:r>
          </a:p>
          <a:p>
            <a:pPr algn="ctr" defTabSz="914400"/>
            <a:r>
              <a:rPr lang="pt-BR" kern="0" dirty="0">
                <a:ln w="0"/>
                <a:latin typeface="+mj-lt"/>
              </a:rPr>
              <a:t>(Provisões Matemáticas Previdenciárias</a:t>
            </a:r>
            <a:r>
              <a:rPr lang="pt-BR" b="1" kern="0" dirty="0">
                <a:ln w="0"/>
                <a:solidFill>
                  <a:srgbClr val="0070C0"/>
                </a:solidFill>
                <a:latin typeface="+mj-lt"/>
              </a:rPr>
              <a:t>)</a:t>
            </a:r>
          </a:p>
        </p:txBody>
      </p:sp>
      <p:sp>
        <p:nvSpPr>
          <p:cNvPr id="10" name="Elipse 9">
            <a:extLst>
              <a:ext uri="{FF2B5EF4-FFF2-40B4-BE49-F238E27FC236}">
                <a16:creationId xmlns:a16="http://schemas.microsoft.com/office/drawing/2014/main" id="{C4143024-70B7-80D7-D6BA-B54A18EC60AC}"/>
              </a:ext>
            </a:extLst>
          </p:cNvPr>
          <p:cNvSpPr/>
          <p:nvPr/>
        </p:nvSpPr>
        <p:spPr>
          <a:xfrm>
            <a:off x="2796541" y="1363981"/>
            <a:ext cx="2580642" cy="1981200"/>
          </a:xfrm>
          <a:prstGeom prst="ellipse">
            <a:avLst/>
          </a:prstGeom>
          <a:solidFill>
            <a:srgbClr val="00B050"/>
          </a:solidFill>
          <a:ln w="38100" cap="flat" cmpd="sng" algn="ctr">
            <a:solidFill>
              <a:srgbClr val="00B050"/>
            </a:solidFill>
            <a:prstDash val="solid"/>
            <a:miter lim="800000"/>
          </a:ln>
          <a:effectLst/>
          <a:scene3d>
            <a:camera prst="orthographicFront"/>
            <a:lightRig rig="threePt" dir="t"/>
          </a:scene3d>
          <a:sp3d>
            <a:bevelT prst="convex"/>
          </a:sp3d>
        </p:spPr>
        <p:txBody>
          <a:bodyPr rtlCol="0" anchor="ctr"/>
          <a:lstStyle/>
          <a:p>
            <a:pPr algn="ctr" defTabSz="914400"/>
            <a:r>
              <a:rPr lang="pt-BR" sz="2400" b="1" kern="0" dirty="0">
                <a:ln w="0"/>
                <a:solidFill>
                  <a:schemeClr val="bg1"/>
                </a:solidFill>
                <a:latin typeface="+mj-lt"/>
              </a:rPr>
              <a:t>Recursos Garantidores $$$$$$</a:t>
            </a:r>
          </a:p>
        </p:txBody>
      </p:sp>
      <p:sp>
        <p:nvSpPr>
          <p:cNvPr id="12" name="Texto Explicativo: Seta para Baixo 11">
            <a:extLst>
              <a:ext uri="{FF2B5EF4-FFF2-40B4-BE49-F238E27FC236}">
                <a16:creationId xmlns:a16="http://schemas.microsoft.com/office/drawing/2014/main" id="{21A251B3-4607-E35D-4E7F-FB70322834DD}"/>
              </a:ext>
            </a:extLst>
          </p:cNvPr>
          <p:cNvSpPr/>
          <p:nvPr/>
        </p:nvSpPr>
        <p:spPr>
          <a:xfrm>
            <a:off x="7427758" y="529039"/>
            <a:ext cx="4460240" cy="883202"/>
          </a:xfrm>
          <a:prstGeom prst="downArrowCallout">
            <a:avLst/>
          </a:prstGeom>
          <a:solidFill>
            <a:schemeClr val="accent1">
              <a:lumMod val="60000"/>
              <a:lumOff val="40000"/>
            </a:schemeClr>
          </a:solidFill>
          <a:ln w="38100" cap="flat" cmpd="sng" algn="ctr">
            <a:solidFill>
              <a:schemeClr val="accent1">
                <a:lumMod val="60000"/>
                <a:lumOff val="40000"/>
              </a:schemeClr>
            </a:solidFill>
            <a:prstDash val="solid"/>
            <a:miter lim="800000"/>
          </a:ln>
          <a:effectLst/>
          <a:scene3d>
            <a:camera prst="orthographicFront"/>
            <a:lightRig rig="threePt" dir="t"/>
          </a:scene3d>
          <a:sp3d>
            <a:bevelT prst="convex"/>
          </a:sp3d>
        </p:spPr>
        <p:txBody>
          <a:bodyPr rtlCol="0" anchor="ctr"/>
          <a:lstStyle/>
          <a:p>
            <a:pPr algn="ctr" defTabSz="914400"/>
            <a:r>
              <a:rPr lang="pt-BR" sz="2000" b="1" kern="0" dirty="0">
                <a:ln w="0"/>
                <a:solidFill>
                  <a:srgbClr val="156082"/>
                </a:solidFill>
                <a:latin typeface="+mj-lt"/>
              </a:rPr>
              <a:t>Aplicação/Utilização dos Recursos Previdenciários</a:t>
            </a:r>
          </a:p>
        </p:txBody>
      </p:sp>
      <p:sp>
        <p:nvSpPr>
          <p:cNvPr id="15" name="Texto Explicativo: Seta para Baixo 14">
            <a:extLst>
              <a:ext uri="{FF2B5EF4-FFF2-40B4-BE49-F238E27FC236}">
                <a16:creationId xmlns:a16="http://schemas.microsoft.com/office/drawing/2014/main" id="{940EBCD6-07A8-E437-D613-2DA498444487}"/>
              </a:ext>
            </a:extLst>
          </p:cNvPr>
          <p:cNvSpPr/>
          <p:nvPr/>
        </p:nvSpPr>
        <p:spPr>
          <a:xfrm>
            <a:off x="124460" y="486304"/>
            <a:ext cx="5084538" cy="883202"/>
          </a:xfrm>
          <a:prstGeom prst="downArrowCallout">
            <a:avLst/>
          </a:prstGeom>
          <a:solidFill>
            <a:srgbClr val="00B050"/>
          </a:solidFill>
          <a:ln w="38100" cap="flat" cmpd="sng" algn="ctr">
            <a:solidFill>
              <a:srgbClr val="00B050"/>
            </a:solidFill>
            <a:prstDash val="solid"/>
            <a:miter lim="800000"/>
          </a:ln>
          <a:effectLst/>
          <a:scene3d>
            <a:camera prst="orthographicFront"/>
            <a:lightRig rig="threePt" dir="t"/>
          </a:scene3d>
          <a:sp3d>
            <a:bevelT prst="convex"/>
          </a:sp3d>
        </p:spPr>
        <p:txBody>
          <a:bodyPr rtlCol="0" anchor="ctr"/>
          <a:lstStyle/>
          <a:p>
            <a:pPr algn="ctr" defTabSz="914400"/>
            <a:r>
              <a:rPr lang="pt-BR" sz="2000" b="1" kern="0" dirty="0">
                <a:ln w="0"/>
                <a:solidFill>
                  <a:srgbClr val="156082"/>
                </a:solidFill>
                <a:latin typeface="+mj-lt"/>
              </a:rPr>
              <a:t>Fonte dos Recursos Previdenciários</a:t>
            </a:r>
          </a:p>
        </p:txBody>
      </p:sp>
      <p:sp>
        <p:nvSpPr>
          <p:cNvPr id="16" name="Igual a 15">
            <a:extLst>
              <a:ext uri="{FF2B5EF4-FFF2-40B4-BE49-F238E27FC236}">
                <a16:creationId xmlns:a16="http://schemas.microsoft.com/office/drawing/2014/main" id="{228F2323-7E00-1D46-563F-35358DC687C1}"/>
              </a:ext>
            </a:extLst>
          </p:cNvPr>
          <p:cNvSpPr/>
          <p:nvPr/>
        </p:nvSpPr>
        <p:spPr>
          <a:xfrm>
            <a:off x="5875020" y="2047241"/>
            <a:ext cx="970280" cy="607059"/>
          </a:xfrm>
          <a:prstGeom prst="mathEqual">
            <a:avLst>
              <a:gd name="adj1" fmla="val 23520"/>
              <a:gd name="adj2" fmla="val 5093"/>
            </a:avLst>
          </a:prstGeom>
          <a:solidFill>
            <a:srgbClr val="00B050"/>
          </a:solidFill>
          <a:ln w="19050" cap="flat" cmpd="sng" algn="ctr">
            <a:solidFill>
              <a:srgbClr val="15101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sz="1800" b="0" i="0" u="none" strike="noStrike" kern="0" cap="none" spc="0" normalizeH="0" baseline="0" noProof="0">
              <a:ln>
                <a:noFill/>
              </a:ln>
              <a:solidFill>
                <a:prstClr val="black"/>
              </a:solidFill>
              <a:effectLst/>
              <a:uLnTx/>
              <a:uFillTx/>
              <a:latin typeface="Aptos" panose="02110004020202020204"/>
              <a:ea typeface="+mn-ea"/>
              <a:cs typeface="+mn-cs"/>
            </a:endParaRPr>
          </a:p>
        </p:txBody>
      </p:sp>
      <p:sp>
        <p:nvSpPr>
          <p:cNvPr id="17" name="CaixaDeTexto 16">
            <a:extLst>
              <a:ext uri="{FF2B5EF4-FFF2-40B4-BE49-F238E27FC236}">
                <a16:creationId xmlns:a16="http://schemas.microsoft.com/office/drawing/2014/main" id="{5DC2B56E-5EA9-57BD-D880-21B9C0ABEC4A}"/>
              </a:ext>
            </a:extLst>
          </p:cNvPr>
          <p:cNvSpPr txBox="1"/>
          <p:nvPr/>
        </p:nvSpPr>
        <p:spPr>
          <a:xfrm>
            <a:off x="566421" y="26012"/>
            <a:ext cx="11521212" cy="424732"/>
          </a:xfrm>
          <a:prstGeom prst="rect">
            <a:avLst/>
          </a:prstGeom>
          <a:noFill/>
        </p:spPr>
        <p:txBody>
          <a:bodyPr vert="horz" wrap="square" lIns="91440" tIns="45720" rIns="91440" bIns="45720" rtlCol="0" anchor="t">
            <a:spAutoFit/>
          </a:bodyPr>
          <a:lstStyle>
            <a:defPPr>
              <a:defRPr lang="en-US"/>
            </a:defPPr>
            <a:lvl1pPr algn="ctr">
              <a:lnSpc>
                <a:spcPct val="90000"/>
              </a:lnSpc>
              <a:spcBef>
                <a:spcPct val="0"/>
              </a:spcBef>
              <a:buFont typeface="Wingdings" panose="05000000000000000000" pitchFamily="2" charset="2"/>
              <a:buNone/>
              <a:defRPr sz="2800" b="1" cap="all" baseline="0">
                <a:solidFill>
                  <a:srgbClr val="A50021"/>
                </a:solidFill>
                <a:effectLst>
                  <a:outerShdw blurRad="38100" dist="38100" dir="2700000" algn="tl">
                    <a:srgbClr val="000000">
                      <a:alpha val="43137"/>
                    </a:srgbClr>
                  </a:outerShdw>
                </a:effectLst>
                <a:latin typeface="+mj-lt"/>
              </a:defRPr>
            </a:lvl1pPr>
          </a:lstStyle>
          <a:p>
            <a:r>
              <a:rPr lang="pt-BR" sz="2400" dirty="0">
                <a:solidFill>
                  <a:schemeClr val="tx1"/>
                </a:solidFill>
              </a:rPr>
              <a:t>Princípio Fundamental do RPPS - Equilíbrio Financeiro e Atuarial</a:t>
            </a:r>
          </a:p>
        </p:txBody>
      </p:sp>
      <p:sp>
        <p:nvSpPr>
          <p:cNvPr id="11" name="Espaço Reservado para Número de Slide 10">
            <a:extLst>
              <a:ext uri="{FF2B5EF4-FFF2-40B4-BE49-F238E27FC236}">
                <a16:creationId xmlns:a16="http://schemas.microsoft.com/office/drawing/2014/main" id="{176F4E4D-1FF9-D782-071C-598EC910D466}"/>
              </a:ext>
            </a:extLst>
          </p:cNvPr>
          <p:cNvSpPr>
            <a:spLocks noGrp="1"/>
          </p:cNvSpPr>
          <p:nvPr>
            <p:ph type="sldNum" sz="quarter" idx="12"/>
          </p:nvPr>
        </p:nvSpPr>
        <p:spPr/>
        <p:txBody>
          <a:bodyPr/>
          <a:lstStyle/>
          <a:p>
            <a:fld id="{CC057153-B650-4DEB-B370-79DDCFDCE934}" type="slidenum">
              <a:rPr lang="en-US" smtClean="0"/>
              <a:t>2</a:t>
            </a:fld>
            <a:endParaRPr lang="en-US"/>
          </a:p>
        </p:txBody>
      </p:sp>
    </p:spTree>
    <p:extLst>
      <p:ext uri="{BB962C8B-B14F-4D97-AF65-F5344CB8AC3E}">
        <p14:creationId xmlns:p14="http://schemas.microsoft.com/office/powerpoint/2010/main" val="35218160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barn(inVertical)">
                                      <p:cBhvr>
                                        <p:cTn id="21" dur="500"/>
                                        <p:tgtEl>
                                          <p:spTgt spid="1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26"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down)">
                                      <p:cBhvr>
                                        <p:cTn id="35" dur="580">
                                          <p:stCondLst>
                                            <p:cond delay="0"/>
                                          </p:stCondLst>
                                        </p:cTn>
                                        <p:tgtEl>
                                          <p:spTgt spid="15"/>
                                        </p:tgtEl>
                                      </p:cBhvr>
                                    </p:animEffect>
                                    <p:anim calcmode="lin" valueType="num">
                                      <p:cBhvr>
                                        <p:cTn id="36"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37"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38"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39"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40"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41" dur="26">
                                          <p:stCondLst>
                                            <p:cond delay="650"/>
                                          </p:stCondLst>
                                        </p:cTn>
                                        <p:tgtEl>
                                          <p:spTgt spid="15"/>
                                        </p:tgtEl>
                                      </p:cBhvr>
                                      <p:to x="100000" y="60000"/>
                                    </p:animScale>
                                    <p:animScale>
                                      <p:cBhvr>
                                        <p:cTn id="42" dur="166" decel="50000">
                                          <p:stCondLst>
                                            <p:cond delay="676"/>
                                          </p:stCondLst>
                                        </p:cTn>
                                        <p:tgtEl>
                                          <p:spTgt spid="15"/>
                                        </p:tgtEl>
                                      </p:cBhvr>
                                      <p:to x="100000" y="100000"/>
                                    </p:animScale>
                                    <p:animScale>
                                      <p:cBhvr>
                                        <p:cTn id="43" dur="26">
                                          <p:stCondLst>
                                            <p:cond delay="1312"/>
                                          </p:stCondLst>
                                        </p:cTn>
                                        <p:tgtEl>
                                          <p:spTgt spid="15"/>
                                        </p:tgtEl>
                                      </p:cBhvr>
                                      <p:to x="100000" y="80000"/>
                                    </p:animScale>
                                    <p:animScale>
                                      <p:cBhvr>
                                        <p:cTn id="44" dur="166" decel="50000">
                                          <p:stCondLst>
                                            <p:cond delay="1338"/>
                                          </p:stCondLst>
                                        </p:cTn>
                                        <p:tgtEl>
                                          <p:spTgt spid="15"/>
                                        </p:tgtEl>
                                      </p:cBhvr>
                                      <p:to x="100000" y="100000"/>
                                    </p:animScale>
                                    <p:animScale>
                                      <p:cBhvr>
                                        <p:cTn id="45" dur="26">
                                          <p:stCondLst>
                                            <p:cond delay="1642"/>
                                          </p:stCondLst>
                                        </p:cTn>
                                        <p:tgtEl>
                                          <p:spTgt spid="15"/>
                                        </p:tgtEl>
                                      </p:cBhvr>
                                      <p:to x="100000" y="90000"/>
                                    </p:animScale>
                                    <p:animScale>
                                      <p:cBhvr>
                                        <p:cTn id="46" dur="166" decel="50000">
                                          <p:stCondLst>
                                            <p:cond delay="1668"/>
                                          </p:stCondLst>
                                        </p:cTn>
                                        <p:tgtEl>
                                          <p:spTgt spid="15"/>
                                        </p:tgtEl>
                                      </p:cBhvr>
                                      <p:to x="100000" y="100000"/>
                                    </p:animScale>
                                    <p:animScale>
                                      <p:cBhvr>
                                        <p:cTn id="47" dur="26">
                                          <p:stCondLst>
                                            <p:cond delay="1808"/>
                                          </p:stCondLst>
                                        </p:cTn>
                                        <p:tgtEl>
                                          <p:spTgt spid="15"/>
                                        </p:tgtEl>
                                      </p:cBhvr>
                                      <p:to x="100000" y="95000"/>
                                    </p:animScale>
                                    <p:animScale>
                                      <p:cBhvr>
                                        <p:cTn id="48" dur="166" decel="50000">
                                          <p:stCondLst>
                                            <p:cond delay="1834"/>
                                          </p:stCondLst>
                                        </p:cTn>
                                        <p:tgtEl>
                                          <p:spTgt spid="15"/>
                                        </p:tgtEl>
                                      </p:cBhvr>
                                      <p:to x="100000" y="100000"/>
                                    </p:animScale>
                                  </p:childTnLst>
                                </p:cTn>
                              </p:par>
                            </p:childTnLst>
                          </p:cTn>
                        </p:par>
                      </p:childTnLst>
                    </p:cTn>
                  </p:par>
                  <p:par>
                    <p:cTn id="49" fill="hold">
                      <p:stCondLst>
                        <p:cond delay="indefinite"/>
                      </p:stCondLst>
                      <p:childTnLst>
                        <p:par>
                          <p:cTn id="50" fill="hold">
                            <p:stCondLst>
                              <p:cond delay="0"/>
                            </p:stCondLst>
                            <p:childTnLst>
                              <p:par>
                                <p:cTn id="51" presetID="6" presetClass="entr" presetSubtype="16" fill="hold" grpId="0" nodeType="click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circle(in)">
                                      <p:cBhvr>
                                        <p:cTn id="53"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10" grpId="0" animBg="1"/>
      <p:bldP spid="12" grpId="0" animBg="1"/>
      <p:bldP spid="15" grpId="0" animBg="1"/>
      <p:bldP spid="1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46B75F-EA03-0AC7-4AA8-8FB1690AB37C}"/>
            </a:ext>
          </a:extLst>
        </p:cNvPr>
        <p:cNvGrpSpPr/>
        <p:nvPr/>
      </p:nvGrpSpPr>
      <p:grpSpPr>
        <a:xfrm>
          <a:off x="0" y="0"/>
          <a:ext cx="0" cy="0"/>
          <a:chOff x="0" y="0"/>
          <a:chExt cx="0" cy="0"/>
        </a:xfrm>
      </p:grpSpPr>
      <p:pic>
        <p:nvPicPr>
          <p:cNvPr id="13" name="Imagem 12">
            <a:extLst>
              <a:ext uri="{FF2B5EF4-FFF2-40B4-BE49-F238E27FC236}">
                <a16:creationId xmlns:a16="http://schemas.microsoft.com/office/drawing/2014/main" id="{63747826-98CE-410D-280C-F5AC41EB210A}"/>
              </a:ext>
            </a:extLst>
          </p:cNvPr>
          <p:cNvPicPr>
            <a:picLocks noChangeAspect="1"/>
          </p:cNvPicPr>
          <p:nvPr/>
        </p:nvPicPr>
        <p:blipFill>
          <a:blip r:embed="rId2"/>
          <a:stretch>
            <a:fillRect/>
          </a:stretch>
        </p:blipFill>
        <p:spPr>
          <a:xfrm>
            <a:off x="3189747" y="1241381"/>
            <a:ext cx="4292030" cy="1457694"/>
          </a:xfrm>
          <a:prstGeom prst="rect">
            <a:avLst/>
          </a:prstGeom>
          <a:solidFill>
            <a:srgbClr val="92D050"/>
          </a:solidFill>
          <a:ln>
            <a:solidFill>
              <a:srgbClr val="92D050"/>
            </a:solidFill>
          </a:ln>
        </p:spPr>
      </p:pic>
      <p:sp>
        <p:nvSpPr>
          <p:cNvPr id="14" name="CaixaDeTexto 13">
            <a:extLst>
              <a:ext uri="{FF2B5EF4-FFF2-40B4-BE49-F238E27FC236}">
                <a16:creationId xmlns:a16="http://schemas.microsoft.com/office/drawing/2014/main" id="{DE575FDB-57AA-DC44-8044-B4221AB151EC}"/>
              </a:ext>
            </a:extLst>
          </p:cNvPr>
          <p:cNvSpPr txBox="1"/>
          <p:nvPr/>
        </p:nvSpPr>
        <p:spPr>
          <a:xfrm>
            <a:off x="622300" y="2822218"/>
            <a:ext cx="11061700" cy="707886"/>
          </a:xfrm>
          <a:prstGeom prst="rect">
            <a:avLst/>
          </a:prstGeom>
          <a:noFill/>
        </p:spPr>
        <p:txBody>
          <a:bodyPr wrap="square">
            <a:spAutoFit/>
          </a:bodyPr>
          <a:lstStyle/>
          <a:p>
            <a:pPr marL="214313" indent="-214313" algn="just" defTabSz="685800">
              <a:buClrTx/>
              <a:buFont typeface="Wingdings" panose="05000000000000000000" pitchFamily="2" charset="2"/>
              <a:buChar char="§"/>
            </a:pPr>
            <a:r>
              <a:rPr lang="pt-BR" sz="2000" b="1" kern="1200" dirty="0">
                <a:latin typeface="Monstserrat "/>
                <a:ea typeface="+mn-ea"/>
                <a:cs typeface="+mn-cs"/>
              </a:rPr>
              <a:t>RESPONSÁVEL </a:t>
            </a:r>
            <a:r>
              <a:rPr lang="pt-BR" sz="2000" kern="1200" dirty="0">
                <a:latin typeface="Monstserrat "/>
                <a:ea typeface="+mn-ea"/>
                <a:cs typeface="+mn-cs"/>
              </a:rPr>
              <a:t>- O Ente Público, capta e administra o Prêmio em um </a:t>
            </a:r>
            <a:r>
              <a:rPr lang="pt-BR" sz="2000" b="1" kern="1200" dirty="0">
                <a:latin typeface="Monstserrat "/>
                <a:ea typeface="+mn-ea"/>
                <a:cs typeface="+mn-cs"/>
              </a:rPr>
              <a:t>Fundo Comum de Recursos </a:t>
            </a:r>
            <a:r>
              <a:rPr lang="pt-BR" sz="2000" i="1" kern="1200" dirty="0">
                <a:latin typeface="Monstserrat "/>
                <a:ea typeface="+mn-ea"/>
                <a:cs typeface="+mn-cs"/>
              </a:rPr>
              <a:t>(Recursos Vinculado</a:t>
            </a:r>
            <a:r>
              <a:rPr lang="pt-BR" sz="2000" b="1" kern="1200" dirty="0">
                <a:latin typeface="Monstserrat "/>
                <a:ea typeface="+mn-ea"/>
                <a:cs typeface="+mn-cs"/>
              </a:rPr>
              <a:t>s)</a:t>
            </a:r>
            <a:r>
              <a:rPr lang="pt-BR" sz="2000" kern="1200" dirty="0">
                <a:latin typeface="Monstserrat "/>
                <a:ea typeface="+mn-ea"/>
                <a:cs typeface="+mn-cs"/>
              </a:rPr>
              <a:t>.</a:t>
            </a:r>
          </a:p>
        </p:txBody>
      </p:sp>
      <p:sp>
        <p:nvSpPr>
          <p:cNvPr id="18" name="CaixaDeTexto 17">
            <a:extLst>
              <a:ext uri="{FF2B5EF4-FFF2-40B4-BE49-F238E27FC236}">
                <a16:creationId xmlns:a16="http://schemas.microsoft.com/office/drawing/2014/main" id="{11ED5995-C75C-2965-71E5-8065CCF128B0}"/>
              </a:ext>
            </a:extLst>
          </p:cNvPr>
          <p:cNvSpPr txBox="1"/>
          <p:nvPr/>
        </p:nvSpPr>
        <p:spPr>
          <a:xfrm>
            <a:off x="622300" y="4896543"/>
            <a:ext cx="11061700" cy="1015663"/>
          </a:xfrm>
          <a:prstGeom prst="rect">
            <a:avLst/>
          </a:prstGeom>
          <a:noFill/>
        </p:spPr>
        <p:txBody>
          <a:bodyPr wrap="square">
            <a:spAutoFit/>
          </a:bodyPr>
          <a:lstStyle/>
          <a:p>
            <a:pPr marL="214313" indent="-214313" algn="just" defTabSz="685800">
              <a:buClrTx/>
              <a:buFont typeface="Wingdings" panose="05000000000000000000" pitchFamily="2" charset="2"/>
              <a:buChar char="§"/>
            </a:pPr>
            <a:r>
              <a:rPr lang="pt-BR" sz="2000" b="1" kern="1200" dirty="0">
                <a:latin typeface="Monstserrat "/>
                <a:ea typeface="+mn-ea"/>
                <a:cs typeface="+mn-cs"/>
              </a:rPr>
              <a:t>SINISTRO</a:t>
            </a:r>
            <a:r>
              <a:rPr lang="pt-BR" sz="2000" kern="1200" dirty="0">
                <a:latin typeface="Monstserrat "/>
                <a:ea typeface="+mn-ea"/>
                <a:cs typeface="+mn-cs"/>
              </a:rPr>
              <a:t> - as contingências sociais de idade avançada, doenças incapacitantes e morte, capazes de reduzir ou eliminar a capacidade laborativa do segurado e, via de consequência, sua capacidade de auto sustento e dos seus dependentes.</a:t>
            </a:r>
          </a:p>
        </p:txBody>
      </p:sp>
      <p:sp>
        <p:nvSpPr>
          <p:cNvPr id="19" name="CaixaDeTexto 18">
            <a:extLst>
              <a:ext uri="{FF2B5EF4-FFF2-40B4-BE49-F238E27FC236}">
                <a16:creationId xmlns:a16="http://schemas.microsoft.com/office/drawing/2014/main" id="{21899228-8E07-3C0B-ADB8-72C6628951F1}"/>
              </a:ext>
            </a:extLst>
          </p:cNvPr>
          <p:cNvSpPr txBox="1"/>
          <p:nvPr/>
        </p:nvSpPr>
        <p:spPr>
          <a:xfrm>
            <a:off x="622300" y="3622213"/>
            <a:ext cx="11061700" cy="707886"/>
          </a:xfrm>
          <a:prstGeom prst="rect">
            <a:avLst/>
          </a:prstGeom>
          <a:noFill/>
        </p:spPr>
        <p:txBody>
          <a:bodyPr wrap="square">
            <a:spAutoFit/>
          </a:bodyPr>
          <a:lstStyle/>
          <a:p>
            <a:pPr marL="214313" indent="-214313" algn="just" defTabSz="685800">
              <a:buClrTx/>
              <a:buFont typeface="Wingdings" panose="05000000000000000000" pitchFamily="2" charset="2"/>
              <a:buChar char="§"/>
            </a:pPr>
            <a:r>
              <a:rPr lang="pt-BR" sz="2000" b="1" kern="1200" dirty="0">
                <a:latin typeface="Monstserrat "/>
                <a:ea typeface="+mn-ea"/>
                <a:cs typeface="+mn-cs"/>
              </a:rPr>
              <a:t> PRÊMIO </a:t>
            </a:r>
            <a:r>
              <a:rPr lang="pt-BR" sz="2000" kern="1200" dirty="0">
                <a:latin typeface="Monstserrat "/>
                <a:ea typeface="+mn-ea"/>
                <a:cs typeface="+mn-cs"/>
              </a:rPr>
              <a:t>- Contribuições obrigatórias dos trabalhadores, do empregador (</a:t>
            </a:r>
            <a:r>
              <a:rPr lang="pt-BR" sz="2000" i="1" kern="1200" dirty="0">
                <a:latin typeface="Monstserrat "/>
                <a:ea typeface="+mn-ea"/>
                <a:cs typeface="+mn-cs"/>
              </a:rPr>
              <a:t>art. 40 da CF</a:t>
            </a:r>
            <a:r>
              <a:rPr lang="pt-BR" sz="2000" kern="1200" dirty="0">
                <a:latin typeface="Monstserrat "/>
                <a:ea typeface="+mn-ea"/>
                <a:cs typeface="+mn-cs"/>
              </a:rPr>
              <a:t>), e outros recursos (</a:t>
            </a:r>
            <a:r>
              <a:rPr lang="pt-BR" sz="2000" i="1" kern="1200" dirty="0">
                <a:latin typeface="Monstserrat "/>
                <a:ea typeface="+mn-ea"/>
                <a:cs typeface="+mn-cs"/>
              </a:rPr>
              <a:t>art. 249 da CF</a:t>
            </a:r>
            <a:r>
              <a:rPr lang="pt-BR" sz="2000" kern="1200" dirty="0">
                <a:latin typeface="Monstserrat "/>
                <a:ea typeface="+mn-ea"/>
                <a:cs typeface="+mn-cs"/>
              </a:rPr>
              <a:t>) </a:t>
            </a:r>
            <a:r>
              <a:rPr lang="pt-BR" sz="2000" dirty="0">
                <a:latin typeface="Monstserrat "/>
              </a:rPr>
              <a:t>– Formação de um Fundo Comum de Recursos solidário</a:t>
            </a:r>
            <a:endParaRPr lang="pt-BR" sz="2000" kern="1200" dirty="0">
              <a:latin typeface="Monstserrat "/>
              <a:ea typeface="+mn-ea"/>
              <a:cs typeface="+mn-cs"/>
            </a:endParaRPr>
          </a:p>
        </p:txBody>
      </p:sp>
      <p:sp>
        <p:nvSpPr>
          <p:cNvPr id="20" name="CaixaDeTexto 19">
            <a:extLst>
              <a:ext uri="{FF2B5EF4-FFF2-40B4-BE49-F238E27FC236}">
                <a16:creationId xmlns:a16="http://schemas.microsoft.com/office/drawing/2014/main" id="{CEB6822E-63C1-A2F8-B699-3DFE2E4245CF}"/>
              </a:ext>
            </a:extLst>
          </p:cNvPr>
          <p:cNvSpPr txBox="1"/>
          <p:nvPr/>
        </p:nvSpPr>
        <p:spPr>
          <a:xfrm>
            <a:off x="622300" y="4373885"/>
            <a:ext cx="11061700" cy="400110"/>
          </a:xfrm>
          <a:prstGeom prst="rect">
            <a:avLst/>
          </a:prstGeom>
          <a:noFill/>
        </p:spPr>
        <p:txBody>
          <a:bodyPr wrap="square">
            <a:spAutoFit/>
          </a:bodyPr>
          <a:lstStyle/>
          <a:p>
            <a:pPr marL="214313" indent="-214313" algn="just" defTabSz="685800">
              <a:buClrTx/>
              <a:buFont typeface="Wingdings" panose="05000000000000000000" pitchFamily="2" charset="2"/>
              <a:buChar char="§"/>
            </a:pPr>
            <a:r>
              <a:rPr lang="pt-BR" sz="2000" b="1" kern="1200" dirty="0">
                <a:latin typeface="Monstserrat "/>
                <a:ea typeface="+mn-ea"/>
                <a:cs typeface="+mn-cs"/>
              </a:rPr>
              <a:t>OBJETO DO SEGURO </a:t>
            </a:r>
            <a:r>
              <a:rPr lang="pt-BR" sz="2000" kern="1200" dirty="0">
                <a:latin typeface="Monstserrat "/>
                <a:ea typeface="+mn-ea"/>
                <a:cs typeface="+mn-cs"/>
              </a:rPr>
              <a:t>- A renda do trabalhador (</a:t>
            </a:r>
            <a:r>
              <a:rPr lang="pt-BR" sz="2000" i="1" kern="1200" dirty="0">
                <a:latin typeface="Monstserrat "/>
                <a:ea typeface="+mn-ea"/>
                <a:cs typeface="+mn-cs"/>
              </a:rPr>
              <a:t>SEGURADO</a:t>
            </a:r>
            <a:r>
              <a:rPr lang="pt-BR" sz="2000" kern="1200" dirty="0">
                <a:latin typeface="Monstserrat "/>
                <a:ea typeface="+mn-ea"/>
                <a:cs typeface="+mn-cs"/>
              </a:rPr>
              <a:t>).</a:t>
            </a:r>
          </a:p>
        </p:txBody>
      </p:sp>
      <p:sp>
        <p:nvSpPr>
          <p:cNvPr id="21" name="CaixaDeTexto 20">
            <a:extLst>
              <a:ext uri="{FF2B5EF4-FFF2-40B4-BE49-F238E27FC236}">
                <a16:creationId xmlns:a16="http://schemas.microsoft.com/office/drawing/2014/main" id="{DD9E5F42-33E7-EC64-03A6-0B7B51CA4A8A}"/>
              </a:ext>
            </a:extLst>
          </p:cNvPr>
          <p:cNvSpPr txBox="1"/>
          <p:nvPr/>
        </p:nvSpPr>
        <p:spPr>
          <a:xfrm>
            <a:off x="622300" y="6012496"/>
            <a:ext cx="11061700" cy="400110"/>
          </a:xfrm>
          <a:prstGeom prst="rect">
            <a:avLst/>
          </a:prstGeom>
          <a:noFill/>
        </p:spPr>
        <p:txBody>
          <a:bodyPr wrap="square">
            <a:spAutoFit/>
          </a:bodyPr>
          <a:lstStyle/>
          <a:p>
            <a:pPr marL="214313" indent="-214313" algn="just" defTabSz="685800">
              <a:buClrTx/>
              <a:buFont typeface="Wingdings" panose="05000000000000000000" pitchFamily="2" charset="2"/>
              <a:buChar char="§"/>
            </a:pPr>
            <a:r>
              <a:rPr lang="pt-BR" sz="2000" b="1" kern="1200" dirty="0">
                <a:latin typeface="Monstserrat "/>
                <a:ea typeface="+mn-ea"/>
                <a:cs typeface="+mn-cs"/>
              </a:rPr>
              <a:t>INDENIZAÇÃO DO SINISTRO </a:t>
            </a:r>
            <a:r>
              <a:rPr lang="pt-BR" sz="2000" kern="1200" dirty="0">
                <a:latin typeface="Monstserrat "/>
                <a:ea typeface="+mn-ea"/>
                <a:cs typeface="+mn-cs"/>
              </a:rPr>
              <a:t>-  O benefício pago ao segurado (Benefício Definido).</a:t>
            </a:r>
          </a:p>
        </p:txBody>
      </p:sp>
      <p:sp>
        <p:nvSpPr>
          <p:cNvPr id="22" name="CaixaDeTexto 21">
            <a:extLst>
              <a:ext uri="{FF2B5EF4-FFF2-40B4-BE49-F238E27FC236}">
                <a16:creationId xmlns:a16="http://schemas.microsoft.com/office/drawing/2014/main" id="{BB8DD11B-7D51-D37D-A437-7480682D8FC3}"/>
              </a:ext>
            </a:extLst>
          </p:cNvPr>
          <p:cNvSpPr txBox="1"/>
          <p:nvPr/>
        </p:nvSpPr>
        <p:spPr>
          <a:xfrm>
            <a:off x="241301" y="255906"/>
            <a:ext cx="11442700" cy="646331"/>
          </a:xfrm>
          <a:prstGeom prst="rect">
            <a:avLst/>
          </a:prstGeom>
          <a:noFill/>
        </p:spPr>
        <p:txBody>
          <a:bodyPr wrap="square">
            <a:spAutoFit/>
          </a:bodyPr>
          <a:lstStyle/>
          <a:p>
            <a:pPr algn="ctr" defTabSz="685800">
              <a:buClrTx/>
            </a:pPr>
            <a:r>
              <a:rPr lang="pt-BR" sz="3600" b="1" dirty="0">
                <a:latin typeface="Monstserrat "/>
                <a:ea typeface="Cambria" panose="02040503050406030204" pitchFamily="18" charset="0"/>
              </a:rPr>
              <a:t>RPPS COMO A SEGURADORA DO SEGURO SOCIAL</a:t>
            </a:r>
            <a:endParaRPr lang="pt-BR" sz="3600" b="1" kern="1200" dirty="0">
              <a:latin typeface="Monstserrat "/>
              <a:ea typeface="Cambria" panose="02040503050406030204" pitchFamily="18" charset="0"/>
            </a:endParaRPr>
          </a:p>
        </p:txBody>
      </p:sp>
      <p:sp>
        <p:nvSpPr>
          <p:cNvPr id="23" name="Espaço Reservado para Número de Slide 22">
            <a:extLst>
              <a:ext uri="{FF2B5EF4-FFF2-40B4-BE49-F238E27FC236}">
                <a16:creationId xmlns:a16="http://schemas.microsoft.com/office/drawing/2014/main" id="{D91E3B28-37FB-D26F-4B1A-DCFAB00BC307}"/>
              </a:ext>
            </a:extLst>
          </p:cNvPr>
          <p:cNvSpPr>
            <a:spLocks noGrp="1"/>
          </p:cNvSpPr>
          <p:nvPr>
            <p:ph type="sldNum" sz="quarter" idx="12"/>
          </p:nvPr>
        </p:nvSpPr>
        <p:spPr/>
        <p:txBody>
          <a:bodyPr/>
          <a:lstStyle/>
          <a:p>
            <a:fld id="{CC057153-B650-4DEB-B370-79DDCFDCE934}" type="slidenum">
              <a:rPr lang="en-US" smtClean="0"/>
              <a:t>3</a:t>
            </a:fld>
            <a:endParaRPr lang="en-US"/>
          </a:p>
        </p:txBody>
      </p:sp>
    </p:spTree>
    <p:extLst>
      <p:ext uri="{BB962C8B-B14F-4D97-AF65-F5344CB8AC3E}">
        <p14:creationId xmlns:p14="http://schemas.microsoft.com/office/powerpoint/2010/main" val="129167263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P spid="19" grpId="0"/>
      <p:bldP spid="20" grpId="0"/>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EE9406-12D6-FE21-DA6F-69735BF6F0BE}"/>
            </a:ext>
          </a:extLst>
        </p:cNvPr>
        <p:cNvGrpSpPr/>
        <p:nvPr/>
      </p:nvGrpSpPr>
      <p:grpSpPr>
        <a:xfrm>
          <a:off x="0" y="0"/>
          <a:ext cx="0" cy="0"/>
          <a:chOff x="0" y="0"/>
          <a:chExt cx="0" cy="0"/>
        </a:xfrm>
      </p:grpSpPr>
      <p:sp>
        <p:nvSpPr>
          <p:cNvPr id="22" name="CaixaDeTexto 21">
            <a:extLst>
              <a:ext uri="{FF2B5EF4-FFF2-40B4-BE49-F238E27FC236}">
                <a16:creationId xmlns:a16="http://schemas.microsoft.com/office/drawing/2014/main" id="{9211C98E-7A4A-39CD-6145-6BD695DD0EC8}"/>
              </a:ext>
            </a:extLst>
          </p:cNvPr>
          <p:cNvSpPr txBox="1"/>
          <p:nvPr/>
        </p:nvSpPr>
        <p:spPr>
          <a:xfrm>
            <a:off x="177801" y="255906"/>
            <a:ext cx="11557000" cy="584775"/>
          </a:xfrm>
          <a:prstGeom prst="rect">
            <a:avLst/>
          </a:prstGeom>
          <a:noFill/>
        </p:spPr>
        <p:txBody>
          <a:bodyPr wrap="square">
            <a:spAutoFit/>
          </a:bodyPr>
          <a:lstStyle/>
          <a:p>
            <a:pPr algn="ctr" defTabSz="685800">
              <a:buClrTx/>
            </a:pPr>
            <a:r>
              <a:rPr lang="pt-BR" sz="3200" b="1" dirty="0">
                <a:latin typeface="Monstserrat "/>
                <a:ea typeface="Cambria" panose="02040503050406030204" pitchFamily="18" charset="0"/>
              </a:rPr>
              <a:t>FASES DO SEGURADO NO RPPS EM CAPITALIZAÇÃO DOS RECURSOS</a:t>
            </a:r>
            <a:endParaRPr lang="pt-BR" sz="3200" b="1" kern="1200" dirty="0">
              <a:latin typeface="Monstserrat "/>
              <a:ea typeface="Cambria" panose="02040503050406030204" pitchFamily="18" charset="0"/>
              <a:cs typeface="+mn-cs"/>
            </a:endParaRPr>
          </a:p>
        </p:txBody>
      </p:sp>
      <p:sp>
        <p:nvSpPr>
          <p:cNvPr id="3" name="Triângulo Retângulo 2">
            <a:extLst>
              <a:ext uri="{FF2B5EF4-FFF2-40B4-BE49-F238E27FC236}">
                <a16:creationId xmlns:a16="http://schemas.microsoft.com/office/drawing/2014/main" id="{F99E5EB7-A142-14C1-8626-12D8B3581B57}"/>
              </a:ext>
            </a:extLst>
          </p:cNvPr>
          <p:cNvSpPr/>
          <p:nvPr/>
        </p:nvSpPr>
        <p:spPr>
          <a:xfrm rot="21600000">
            <a:off x="6445424" y="1504947"/>
            <a:ext cx="5429075" cy="4375152"/>
          </a:xfrm>
          <a:prstGeom prst="rtTriangl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4" name="Triângulo Retângulo 3">
            <a:extLst>
              <a:ext uri="{FF2B5EF4-FFF2-40B4-BE49-F238E27FC236}">
                <a16:creationId xmlns:a16="http://schemas.microsoft.com/office/drawing/2014/main" id="{1D72834A-6AAD-72FF-CF78-5BC41164A6DD}"/>
              </a:ext>
            </a:extLst>
          </p:cNvPr>
          <p:cNvSpPr/>
          <p:nvPr/>
        </p:nvSpPr>
        <p:spPr>
          <a:xfrm rot="16200000">
            <a:off x="1320886" y="742862"/>
            <a:ext cx="4375151" cy="5873924"/>
          </a:xfrm>
          <a:prstGeom prst="rtTriangle">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5" name="CaixaDeTexto 4">
            <a:extLst>
              <a:ext uri="{FF2B5EF4-FFF2-40B4-BE49-F238E27FC236}">
                <a16:creationId xmlns:a16="http://schemas.microsoft.com/office/drawing/2014/main" id="{A1E6DACD-BB21-6B67-6EC4-9BC7DA67CE42}"/>
              </a:ext>
            </a:extLst>
          </p:cNvPr>
          <p:cNvSpPr txBox="1"/>
          <p:nvPr/>
        </p:nvSpPr>
        <p:spPr>
          <a:xfrm>
            <a:off x="2552700" y="5967967"/>
            <a:ext cx="3106941" cy="400110"/>
          </a:xfrm>
          <a:prstGeom prst="rect">
            <a:avLst/>
          </a:prstGeom>
          <a:noFill/>
        </p:spPr>
        <p:txBody>
          <a:bodyPr wrap="none" rtlCol="0">
            <a:spAutoFit/>
          </a:bodyPr>
          <a:lstStyle/>
          <a:p>
            <a:r>
              <a:rPr lang="pt-BR" sz="2000" b="1" dirty="0"/>
              <a:t>Segurado Contribuinte </a:t>
            </a:r>
          </a:p>
        </p:txBody>
      </p:sp>
      <p:sp>
        <p:nvSpPr>
          <p:cNvPr id="6" name="CaixaDeTexto 5">
            <a:extLst>
              <a:ext uri="{FF2B5EF4-FFF2-40B4-BE49-F238E27FC236}">
                <a16:creationId xmlns:a16="http://schemas.microsoft.com/office/drawing/2014/main" id="{C85193B5-EC10-AA99-0425-6811FBB3E084}"/>
              </a:ext>
            </a:extLst>
          </p:cNvPr>
          <p:cNvSpPr txBox="1"/>
          <p:nvPr/>
        </p:nvSpPr>
        <p:spPr>
          <a:xfrm>
            <a:off x="6832600" y="5998745"/>
            <a:ext cx="3052439" cy="400110"/>
          </a:xfrm>
          <a:prstGeom prst="rect">
            <a:avLst/>
          </a:prstGeom>
          <a:noFill/>
        </p:spPr>
        <p:txBody>
          <a:bodyPr wrap="none" rtlCol="0">
            <a:spAutoFit/>
          </a:bodyPr>
          <a:lstStyle>
            <a:defPPr>
              <a:defRPr lang="en-US"/>
            </a:defPPr>
            <a:lvl1pPr>
              <a:defRPr sz="2000"/>
            </a:lvl1pPr>
          </a:lstStyle>
          <a:p>
            <a:r>
              <a:rPr lang="pt-BR" b="1" dirty="0"/>
              <a:t>Segurado Beneficiário </a:t>
            </a:r>
          </a:p>
        </p:txBody>
      </p:sp>
      <p:sp>
        <p:nvSpPr>
          <p:cNvPr id="7" name="Espaço Reservado para Número de Slide 6">
            <a:extLst>
              <a:ext uri="{FF2B5EF4-FFF2-40B4-BE49-F238E27FC236}">
                <a16:creationId xmlns:a16="http://schemas.microsoft.com/office/drawing/2014/main" id="{52551765-2144-8F4C-D11E-B1DFA7B0CFA7}"/>
              </a:ext>
            </a:extLst>
          </p:cNvPr>
          <p:cNvSpPr>
            <a:spLocks noGrp="1"/>
          </p:cNvSpPr>
          <p:nvPr>
            <p:ph type="sldNum" sz="quarter" idx="12"/>
          </p:nvPr>
        </p:nvSpPr>
        <p:spPr/>
        <p:txBody>
          <a:bodyPr/>
          <a:lstStyle/>
          <a:p>
            <a:fld id="{CC057153-B650-4DEB-B370-79DDCFDCE934}" type="slidenum">
              <a:rPr lang="en-US" smtClean="0"/>
              <a:t>4</a:t>
            </a:fld>
            <a:endParaRPr lang="en-US"/>
          </a:p>
        </p:txBody>
      </p:sp>
      <p:pic>
        <p:nvPicPr>
          <p:cNvPr id="8" name="Imagem 7">
            <a:extLst>
              <a:ext uri="{FF2B5EF4-FFF2-40B4-BE49-F238E27FC236}">
                <a16:creationId xmlns:a16="http://schemas.microsoft.com/office/drawing/2014/main" id="{2080BAEB-48D1-3F99-AEEB-4B1EEA52A9B2}"/>
              </a:ext>
            </a:extLst>
          </p:cNvPr>
          <p:cNvPicPr>
            <a:picLocks noChangeAspect="1"/>
          </p:cNvPicPr>
          <p:nvPr/>
        </p:nvPicPr>
        <p:blipFill>
          <a:blip r:embed="rId2"/>
          <a:stretch>
            <a:fillRect/>
          </a:stretch>
        </p:blipFill>
        <p:spPr>
          <a:xfrm>
            <a:off x="3664124" y="3886200"/>
            <a:ext cx="2686224" cy="1981200"/>
          </a:xfrm>
          <a:prstGeom prst="rect">
            <a:avLst/>
          </a:prstGeom>
        </p:spPr>
      </p:pic>
      <p:pic>
        <p:nvPicPr>
          <p:cNvPr id="9" name="Imagem 8">
            <a:extLst>
              <a:ext uri="{FF2B5EF4-FFF2-40B4-BE49-F238E27FC236}">
                <a16:creationId xmlns:a16="http://schemas.microsoft.com/office/drawing/2014/main" id="{7EACBACC-E5FD-88FE-9955-DC9971858D45}"/>
              </a:ext>
            </a:extLst>
          </p:cNvPr>
          <p:cNvPicPr>
            <a:picLocks noChangeAspect="1"/>
          </p:cNvPicPr>
          <p:nvPr/>
        </p:nvPicPr>
        <p:blipFill>
          <a:blip r:embed="rId2"/>
          <a:stretch>
            <a:fillRect/>
          </a:stretch>
        </p:blipFill>
        <p:spPr>
          <a:xfrm>
            <a:off x="6553200" y="3886200"/>
            <a:ext cx="2686224" cy="1981200"/>
          </a:xfrm>
          <a:prstGeom prst="rect">
            <a:avLst/>
          </a:prstGeom>
        </p:spPr>
      </p:pic>
    </p:spTree>
    <p:extLst>
      <p:ext uri="{BB962C8B-B14F-4D97-AF65-F5344CB8AC3E}">
        <p14:creationId xmlns:p14="http://schemas.microsoft.com/office/powerpoint/2010/main" val="294305171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fill="hold"/>
                                        <p:tgtEl>
                                          <p:spTgt spid="6"/>
                                        </p:tgtEl>
                                        <p:attrNameLst>
                                          <p:attrName>ppt_x</p:attrName>
                                        </p:attrNameLst>
                                      </p:cBhvr>
                                      <p:tavLst>
                                        <p:tav tm="0">
                                          <p:val>
                                            <p:strVal val="#ppt_x"/>
                                          </p:val>
                                        </p:tav>
                                        <p:tav tm="100000">
                                          <p:val>
                                            <p:strVal val="#ppt_x"/>
                                          </p:val>
                                        </p:tav>
                                      </p:tavLst>
                                    </p:anim>
                                    <p:anim calcmode="lin" valueType="num">
                                      <p:cBhvr additive="base">
                                        <p:cTn id="3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B52B8C-3EA9-97AD-60ED-A9A652810300}"/>
            </a:ext>
          </a:extLst>
        </p:cNvPr>
        <p:cNvGrpSpPr/>
        <p:nvPr/>
      </p:nvGrpSpPr>
      <p:grpSpPr>
        <a:xfrm>
          <a:off x="0" y="0"/>
          <a:ext cx="0" cy="0"/>
          <a:chOff x="0" y="0"/>
          <a:chExt cx="0" cy="0"/>
        </a:xfrm>
      </p:grpSpPr>
      <p:sp>
        <p:nvSpPr>
          <p:cNvPr id="5" name="CaixaDeTexto 4">
            <a:extLst>
              <a:ext uri="{FF2B5EF4-FFF2-40B4-BE49-F238E27FC236}">
                <a16:creationId xmlns:a16="http://schemas.microsoft.com/office/drawing/2014/main" id="{97648280-22AD-7CF8-9C42-33454AFDDA18}"/>
              </a:ext>
            </a:extLst>
          </p:cNvPr>
          <p:cNvSpPr txBox="1"/>
          <p:nvPr/>
        </p:nvSpPr>
        <p:spPr>
          <a:xfrm>
            <a:off x="345440" y="31814"/>
            <a:ext cx="11521212" cy="461665"/>
          </a:xfrm>
          <a:prstGeom prst="rect">
            <a:avLst/>
          </a:prstGeom>
          <a:noFill/>
        </p:spPr>
        <p:txBody>
          <a:bodyPr wrap="square">
            <a:spAutoFit/>
          </a:bodyPr>
          <a:lstStyle/>
          <a:p>
            <a:pPr algn="ctr" defTabSz="914400"/>
            <a:r>
              <a:rPr lang="pt-BR" sz="2400" b="1" dirty="0">
                <a:solidFill>
                  <a:prstClr val="white"/>
                </a:solidFill>
                <a:latin typeface="Aptos" panose="02110004020202020204"/>
                <a:ea typeface="Cambria" panose="02040503050406030204" pitchFamily="18" charset="0"/>
              </a:rPr>
              <a:t>Princípio Fundamental do RPPS - Equilíbrio Financeiro e Atuarial</a:t>
            </a:r>
          </a:p>
        </p:txBody>
      </p:sp>
      <p:sp>
        <p:nvSpPr>
          <p:cNvPr id="17" name="CaixaDeTexto 16">
            <a:extLst>
              <a:ext uri="{FF2B5EF4-FFF2-40B4-BE49-F238E27FC236}">
                <a16:creationId xmlns:a16="http://schemas.microsoft.com/office/drawing/2014/main" id="{C681CDE0-76F4-2BFA-BD57-10856AB32194}"/>
              </a:ext>
            </a:extLst>
          </p:cNvPr>
          <p:cNvSpPr txBox="1"/>
          <p:nvPr/>
        </p:nvSpPr>
        <p:spPr>
          <a:xfrm>
            <a:off x="566421" y="26012"/>
            <a:ext cx="11521212" cy="424732"/>
          </a:xfrm>
          <a:prstGeom prst="rect">
            <a:avLst/>
          </a:prstGeom>
          <a:noFill/>
        </p:spPr>
        <p:txBody>
          <a:bodyPr vert="horz" wrap="square" lIns="91440" tIns="45720" rIns="91440" bIns="45720" rtlCol="0" anchor="t">
            <a:spAutoFit/>
          </a:bodyPr>
          <a:lstStyle>
            <a:defPPr>
              <a:defRPr lang="en-US"/>
            </a:defPPr>
            <a:lvl1pPr algn="ctr">
              <a:lnSpc>
                <a:spcPct val="90000"/>
              </a:lnSpc>
              <a:spcBef>
                <a:spcPct val="0"/>
              </a:spcBef>
              <a:buFont typeface="Wingdings" panose="05000000000000000000" pitchFamily="2" charset="2"/>
              <a:buNone/>
              <a:defRPr sz="2800" b="1" cap="all" baseline="0">
                <a:solidFill>
                  <a:srgbClr val="A50021"/>
                </a:solidFill>
                <a:effectLst>
                  <a:outerShdw blurRad="38100" dist="38100" dir="2700000" algn="tl">
                    <a:srgbClr val="000000">
                      <a:alpha val="43137"/>
                    </a:srgbClr>
                  </a:outerShdw>
                </a:effectLst>
                <a:latin typeface="+mj-lt"/>
              </a:defRPr>
            </a:lvl1pPr>
          </a:lstStyle>
          <a:p>
            <a:r>
              <a:rPr lang="pt-BR" sz="2400" dirty="0">
                <a:solidFill>
                  <a:schemeClr val="tx1"/>
                </a:solidFill>
              </a:rPr>
              <a:t>Fluxos dos  RECURSOS do rpps</a:t>
            </a:r>
          </a:p>
        </p:txBody>
      </p:sp>
      <p:sp>
        <p:nvSpPr>
          <p:cNvPr id="3" name="Elipse 2">
            <a:extLst>
              <a:ext uri="{FF2B5EF4-FFF2-40B4-BE49-F238E27FC236}">
                <a16:creationId xmlns:a16="http://schemas.microsoft.com/office/drawing/2014/main" id="{654996F6-0A3A-0577-B5EC-07DBDA01C154}"/>
              </a:ext>
            </a:extLst>
          </p:cNvPr>
          <p:cNvSpPr/>
          <p:nvPr/>
        </p:nvSpPr>
        <p:spPr>
          <a:xfrm>
            <a:off x="407908" y="2338073"/>
            <a:ext cx="11376186" cy="3163138"/>
          </a:xfrm>
          <a:prstGeom prst="ellipse">
            <a:avLst/>
          </a:prstGeom>
          <a:solidFill>
            <a:schemeClr val="accent1">
              <a:lumMod val="75000"/>
            </a:schemeClr>
          </a:solidFill>
          <a:ln w="12700" cap="flat" cmpd="sng" algn="ctr">
            <a:solidFill>
              <a:srgbClr val="5B9BD5">
                <a:shade val="50000"/>
              </a:srgbClr>
            </a:solidFill>
            <a:prstDash val="solid"/>
            <a:miter lim="800000"/>
          </a:ln>
          <a:effectLst/>
          <a:scene3d>
            <a:camera prst="orthographicFront"/>
            <a:lightRig rig="threePt" dir="t"/>
          </a:scene3d>
          <a:sp3d>
            <a:bevelT w="114300" prst="artDeco"/>
          </a:sp3d>
        </p:spPr>
        <p:txBody>
          <a:bodyPr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pt-BR" sz="2000" b="1"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mj-lt"/>
                <a:ea typeface="Cambria" panose="02040503050406030204" pitchFamily="18" charset="0"/>
                <a:cs typeface="+mn-cs"/>
              </a:rPr>
              <a:t>ENTE FEDERATIVO</a:t>
            </a:r>
          </a:p>
        </p:txBody>
      </p:sp>
      <p:sp>
        <p:nvSpPr>
          <p:cNvPr id="4" name="Elipse 3">
            <a:extLst>
              <a:ext uri="{FF2B5EF4-FFF2-40B4-BE49-F238E27FC236}">
                <a16:creationId xmlns:a16="http://schemas.microsoft.com/office/drawing/2014/main" id="{B5172D94-1A62-A0E4-292A-EDC0935D8836}"/>
              </a:ext>
            </a:extLst>
          </p:cNvPr>
          <p:cNvSpPr/>
          <p:nvPr/>
        </p:nvSpPr>
        <p:spPr>
          <a:xfrm>
            <a:off x="3362556" y="3248526"/>
            <a:ext cx="4555027" cy="1440716"/>
          </a:xfrm>
          <a:prstGeom prst="ellipse">
            <a:avLst/>
          </a:prstGeom>
          <a:solidFill>
            <a:schemeClr val="accent1">
              <a:lumMod val="60000"/>
              <a:lumOff val="40000"/>
            </a:schemeClr>
          </a:solidFill>
          <a:ln w="12700" cap="flat" cmpd="sng" algn="ctr">
            <a:solidFill>
              <a:srgbClr val="5B9BD5">
                <a:shade val="50000"/>
              </a:srgbClr>
            </a:solidFill>
            <a:prstDash val="solid"/>
            <a:miter lim="800000"/>
          </a:ln>
          <a:effectLst/>
          <a:scene3d>
            <a:camera prst="orthographicFront"/>
            <a:lightRig rig="threePt" dir="t"/>
          </a:scene3d>
          <a:sp3d>
            <a:bevelT w="114300" prst="artDeco"/>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b="1" i="0" u="none" strike="noStrike" kern="0" cap="none" spc="0" normalizeH="0" baseline="0" noProof="0" dirty="0">
              <a:ln>
                <a:noFill/>
              </a:ln>
              <a:solidFill>
                <a:srgbClr val="002060"/>
              </a:solidFill>
              <a:effectLst>
                <a:outerShdw blurRad="38100" dist="38100" dir="2700000" algn="tl">
                  <a:srgbClr val="000000">
                    <a:alpha val="43137"/>
                  </a:srgbClr>
                </a:outerShdw>
              </a:effectLst>
              <a:uLnTx/>
              <a:uFillTx/>
              <a:latin typeface="+mj-lt"/>
              <a:ea typeface="Cambria" panose="02040503050406030204" pitchFamily="18"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pt-BR" b="1" i="0" u="none" strike="noStrike" kern="0" cap="none" spc="0" normalizeH="0" baseline="0" noProof="0" dirty="0">
                <a:ln>
                  <a:noFill/>
                </a:ln>
                <a:solidFill>
                  <a:srgbClr val="002060"/>
                </a:solidFill>
                <a:effectLst>
                  <a:outerShdw blurRad="38100" dist="38100" dir="2700000" algn="tl">
                    <a:srgbClr val="000000">
                      <a:alpha val="43137"/>
                    </a:srgbClr>
                  </a:outerShdw>
                </a:effectLst>
                <a:uLnTx/>
                <a:uFillTx/>
                <a:latin typeface="+mj-lt"/>
                <a:ea typeface="Cambria" panose="02040503050406030204" pitchFamily="18" charset="0"/>
              </a:rPr>
              <a:t>RPPS/UGU - SEGURADORA</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pt-BR" sz="1400" b="1" i="0" u="none" strike="noStrike" kern="0" cap="none" spc="0" normalizeH="0" baseline="0" noProof="0" dirty="0">
                <a:ln>
                  <a:noFill/>
                </a:ln>
                <a:solidFill>
                  <a:schemeClr val="bg1"/>
                </a:solidFill>
                <a:effectLst/>
                <a:uLnTx/>
                <a:uFillTx/>
                <a:latin typeface="+mj-lt"/>
                <a:ea typeface="Cambria" panose="02040503050406030204" pitchFamily="18" charset="0"/>
              </a:rPr>
              <a:t>$$$$$$$$$$</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pt-BR" sz="1600" b="1" i="0" u="none" strike="noStrike" kern="0" cap="none" spc="0" normalizeH="0" baseline="0" noProof="0" dirty="0">
                <a:ln>
                  <a:noFill/>
                </a:ln>
                <a:solidFill>
                  <a:schemeClr val="bg1"/>
                </a:solidFill>
                <a:effectLst/>
                <a:uLnTx/>
                <a:uFillTx/>
                <a:latin typeface="+mj-lt"/>
                <a:ea typeface="Cambria" panose="02040503050406030204" pitchFamily="18" charset="0"/>
              </a:rPr>
              <a:t>Fundo </a:t>
            </a:r>
            <a:r>
              <a:rPr lang="pt-BR" sz="1600" b="1" kern="0" dirty="0">
                <a:solidFill>
                  <a:schemeClr val="bg1"/>
                </a:solidFill>
                <a:latin typeface="+mj-lt"/>
                <a:ea typeface="Cambria" panose="02040503050406030204" pitchFamily="18" charset="0"/>
              </a:rPr>
              <a:t>Comum</a:t>
            </a:r>
            <a:r>
              <a:rPr kumimoji="0" lang="pt-BR" sz="1600" i="0" u="none" strike="noStrike" kern="0" cap="none" spc="0" normalizeH="0" baseline="0" noProof="0" dirty="0">
                <a:ln>
                  <a:noFill/>
                </a:ln>
                <a:solidFill>
                  <a:schemeClr val="bg1"/>
                </a:solidFill>
                <a:effectLst/>
                <a:uLnTx/>
                <a:uFillTx/>
                <a:latin typeface="+mj-lt"/>
                <a:ea typeface="Cambria" panose="02040503050406030204" pitchFamily="18" charset="0"/>
              </a:rPr>
              <a:t> </a:t>
            </a:r>
            <a:r>
              <a:rPr kumimoji="0" lang="pt-BR" sz="1600" b="1" i="0" u="none" strike="noStrike" kern="0" cap="none" spc="0" normalizeH="0" baseline="0" noProof="0" dirty="0">
                <a:ln>
                  <a:noFill/>
                </a:ln>
                <a:solidFill>
                  <a:schemeClr val="bg1"/>
                </a:solidFill>
                <a:effectLst/>
                <a:uLnTx/>
                <a:uFillTx/>
                <a:latin typeface="+mj-lt"/>
                <a:ea typeface="Cambria" panose="02040503050406030204" pitchFamily="18" charset="0"/>
              </a:rPr>
              <a:t>de Recursos Previdenciários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pt-BR" sz="1400" b="1" i="0" u="none" strike="noStrike" kern="0" cap="none" spc="0" normalizeH="0" baseline="0" noProof="0" dirty="0">
                <a:ln>
                  <a:noFill/>
                </a:ln>
                <a:solidFill>
                  <a:schemeClr val="tx2"/>
                </a:solidFill>
                <a:uLnTx/>
                <a:uFillTx/>
                <a:latin typeface="+mj-lt"/>
                <a:ea typeface="Cambria" panose="02040503050406030204" pitchFamily="18" charset="0"/>
              </a:rPr>
              <a:t>(Recursos Vinculados)</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b="1" i="0" u="none" strike="noStrike" kern="0" cap="none" spc="0" normalizeH="0" baseline="0" noProof="0" dirty="0">
              <a:ln>
                <a:noFill/>
              </a:ln>
              <a:solidFill>
                <a:schemeClr val="accent6">
                  <a:lumMod val="50000"/>
                </a:schemeClr>
              </a:solidFill>
              <a:effectLst/>
              <a:uLnTx/>
              <a:uFillTx/>
              <a:latin typeface="+mj-lt"/>
              <a:ea typeface="Cambria" panose="02040503050406030204" pitchFamily="18" charset="0"/>
            </a:endParaRPr>
          </a:p>
        </p:txBody>
      </p:sp>
      <p:sp>
        <p:nvSpPr>
          <p:cNvPr id="7" name="Fluxograma: Decisão 6">
            <a:extLst>
              <a:ext uri="{FF2B5EF4-FFF2-40B4-BE49-F238E27FC236}">
                <a16:creationId xmlns:a16="http://schemas.microsoft.com/office/drawing/2014/main" id="{785E0409-0A5B-C360-D5E5-B8C3605A9598}"/>
              </a:ext>
            </a:extLst>
          </p:cNvPr>
          <p:cNvSpPr/>
          <p:nvPr/>
        </p:nvSpPr>
        <p:spPr>
          <a:xfrm>
            <a:off x="3359871" y="512326"/>
            <a:ext cx="3765954" cy="1027075"/>
          </a:xfrm>
          <a:prstGeom prst="flowChartDecision">
            <a:avLst/>
          </a:prstGeom>
          <a:solidFill>
            <a:schemeClr val="accent1">
              <a:lumMod val="60000"/>
              <a:lumOff val="40000"/>
            </a:schemeClr>
          </a:solidFill>
          <a:ln w="12700" cap="flat" cmpd="sng" algn="ctr">
            <a:solidFill>
              <a:srgbClr val="5B9BD5">
                <a:shade val="50000"/>
              </a:srgbClr>
            </a:solidFill>
            <a:prstDash val="solid"/>
            <a:miter lim="800000"/>
          </a:ln>
          <a:effectLst/>
          <a:scene3d>
            <a:camera prst="orthographicFront"/>
            <a:lightRig rig="threePt" dir="t"/>
          </a:scene3d>
          <a:sp3d>
            <a:bevelT w="114300" prst="artDeco"/>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pt-BR" sz="1200" i="0" u="none" strike="noStrike" kern="0" cap="none" spc="0" normalizeH="0" baseline="0" noProof="0" dirty="0">
                <a:ln>
                  <a:noFill/>
                </a:ln>
                <a:effectLst>
                  <a:outerShdw blurRad="38100" dist="38100" dir="2700000" algn="tl">
                    <a:srgbClr val="000000">
                      <a:alpha val="43137"/>
                    </a:srgbClr>
                  </a:outerShdw>
                </a:effectLst>
                <a:uLnTx/>
                <a:uFillTx/>
                <a:latin typeface="+mj-lt"/>
                <a:ea typeface="Cambria" panose="02040503050406030204" pitchFamily="18" charset="0"/>
                <a:cs typeface="+mn-cs"/>
              </a:rPr>
              <a: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pt-BR" sz="1200" i="0" u="none" strike="noStrike" kern="0" cap="none" spc="0" normalizeH="0" baseline="0" noProof="0" dirty="0">
                <a:ln>
                  <a:noFill/>
                </a:ln>
                <a:effectLst>
                  <a:outerShdw blurRad="38100" dist="38100" dir="2700000" algn="tl">
                    <a:srgbClr val="000000">
                      <a:alpha val="43137"/>
                    </a:srgbClr>
                  </a:outerShdw>
                </a:effectLst>
                <a:uLnTx/>
                <a:uFillTx/>
                <a:latin typeface="+mj-lt"/>
                <a:ea typeface="Cambria" panose="02040503050406030204" pitchFamily="18" charset="0"/>
                <a:cs typeface="+mn-cs"/>
              </a:rPr>
              <a:t> Compensação Previdenciária</a:t>
            </a:r>
          </a:p>
        </p:txBody>
      </p:sp>
      <p:sp>
        <p:nvSpPr>
          <p:cNvPr id="8" name="Fluxograma: Decisão 7">
            <a:extLst>
              <a:ext uri="{FF2B5EF4-FFF2-40B4-BE49-F238E27FC236}">
                <a16:creationId xmlns:a16="http://schemas.microsoft.com/office/drawing/2014/main" id="{D324732C-8098-C74A-B985-E1FCEAA671D3}"/>
              </a:ext>
            </a:extLst>
          </p:cNvPr>
          <p:cNvSpPr/>
          <p:nvPr/>
        </p:nvSpPr>
        <p:spPr>
          <a:xfrm>
            <a:off x="7258041" y="1009446"/>
            <a:ext cx="3860428" cy="1027075"/>
          </a:xfrm>
          <a:prstGeom prst="flowChartDecision">
            <a:avLst/>
          </a:prstGeom>
          <a:solidFill>
            <a:schemeClr val="accent1">
              <a:lumMod val="60000"/>
              <a:lumOff val="40000"/>
            </a:schemeClr>
          </a:solidFill>
          <a:ln w="12700" cap="flat" cmpd="sng" algn="ctr">
            <a:solidFill>
              <a:srgbClr val="5B9BD5">
                <a:shade val="50000"/>
              </a:srgbClr>
            </a:solidFill>
            <a:prstDash val="solid"/>
            <a:miter lim="800000"/>
          </a:ln>
          <a:effectLst/>
          <a:scene3d>
            <a:camera prst="orthographicFront"/>
            <a:lightRig rig="threePt" dir="t"/>
          </a:scene3d>
          <a:sp3d>
            <a:bevelT w="114300" prst="artDeco"/>
          </a:sp3d>
        </p:spPr>
        <p:txBody>
          <a:bodyPr rtlCol="0" anchor="ctr"/>
          <a:lstStyle/>
          <a:p>
            <a:pPr algn="ctr"/>
            <a:r>
              <a:rPr lang="pt-BR" sz="1200" kern="0" dirty="0">
                <a:effectLst>
                  <a:outerShdw blurRad="38100" dist="38100" dir="2700000" algn="tl">
                    <a:srgbClr val="000000">
                      <a:alpha val="43137"/>
                    </a:srgbClr>
                  </a:outerShdw>
                </a:effectLst>
                <a:latin typeface="+mj-lt"/>
                <a:ea typeface="Cambria" panose="02040503050406030204" pitchFamily="18" charset="0"/>
              </a:rPr>
              <a:t>$ </a:t>
            </a:r>
          </a:p>
          <a:p>
            <a:pPr algn="ctr"/>
            <a:r>
              <a:rPr lang="pt-BR" sz="1200" kern="0" dirty="0">
                <a:effectLst>
                  <a:outerShdw blurRad="38100" dist="38100" dir="2700000" algn="tl">
                    <a:srgbClr val="000000">
                      <a:alpha val="43137"/>
                    </a:srgbClr>
                  </a:outerShdw>
                </a:effectLst>
                <a:latin typeface="+mj-lt"/>
                <a:ea typeface="Cambria" panose="02040503050406030204" pitchFamily="18" charset="0"/>
              </a:rPr>
              <a:t>Efetivos Ganhos Aplicações e Investimentos</a:t>
            </a:r>
          </a:p>
        </p:txBody>
      </p:sp>
      <p:sp>
        <p:nvSpPr>
          <p:cNvPr id="10" name="Fluxograma: Decisão 9">
            <a:extLst>
              <a:ext uri="{FF2B5EF4-FFF2-40B4-BE49-F238E27FC236}">
                <a16:creationId xmlns:a16="http://schemas.microsoft.com/office/drawing/2014/main" id="{5055AA82-E34B-9F89-5279-F557D5C32034}"/>
              </a:ext>
            </a:extLst>
          </p:cNvPr>
          <p:cNvSpPr/>
          <p:nvPr/>
        </p:nvSpPr>
        <p:spPr>
          <a:xfrm>
            <a:off x="1205185" y="2868656"/>
            <a:ext cx="2920052" cy="932010"/>
          </a:xfrm>
          <a:prstGeom prst="flowChartDecision">
            <a:avLst/>
          </a:prstGeom>
          <a:solidFill>
            <a:schemeClr val="accent1">
              <a:lumMod val="60000"/>
              <a:lumOff val="40000"/>
            </a:schemeClr>
          </a:solidFill>
          <a:ln w="12700" cap="flat" cmpd="sng" algn="ctr">
            <a:solidFill>
              <a:srgbClr val="5B9BD5">
                <a:shade val="50000"/>
              </a:srgbClr>
            </a:solidFill>
            <a:prstDash val="solid"/>
            <a:miter lim="800000"/>
          </a:ln>
          <a:effectLst/>
          <a:scene3d>
            <a:camera prst="orthographicFront"/>
            <a:lightRig rig="threePt" dir="t"/>
          </a:scene3d>
          <a:sp3d>
            <a:bevelT w="114300" prst="artDeco"/>
          </a:sp3d>
        </p:spPr>
        <p:txBody>
          <a:bodyPr rtlCol="0" anchor="ctr"/>
          <a:lstStyle/>
          <a:p>
            <a:pPr algn="ctr"/>
            <a:endParaRPr lang="pt-BR" sz="1200" kern="0" dirty="0">
              <a:effectLst>
                <a:outerShdw blurRad="38100" dist="38100" dir="2700000" algn="tl">
                  <a:srgbClr val="000000">
                    <a:alpha val="43137"/>
                  </a:srgbClr>
                </a:outerShdw>
              </a:effectLst>
              <a:latin typeface="+mj-lt"/>
              <a:ea typeface="Cambria" panose="02040503050406030204" pitchFamily="18" charset="0"/>
            </a:endParaRPr>
          </a:p>
          <a:p>
            <a:pPr algn="ctr"/>
            <a:endParaRPr lang="pt-BR" sz="1200" kern="0" dirty="0">
              <a:effectLst>
                <a:outerShdw blurRad="38100" dist="38100" dir="2700000" algn="tl">
                  <a:srgbClr val="000000">
                    <a:alpha val="43137"/>
                  </a:srgbClr>
                </a:outerShdw>
              </a:effectLst>
              <a:latin typeface="+mj-lt"/>
              <a:ea typeface="Cambria" panose="02040503050406030204" pitchFamily="18" charset="0"/>
            </a:endParaRPr>
          </a:p>
          <a:p>
            <a:pPr algn="ctr"/>
            <a:r>
              <a:rPr lang="pt-BR" sz="1200" kern="0" dirty="0">
                <a:effectLst>
                  <a:outerShdw blurRad="38100" dist="38100" dir="2700000" algn="tl">
                    <a:srgbClr val="000000">
                      <a:alpha val="43137"/>
                    </a:srgbClr>
                  </a:outerShdw>
                </a:effectLst>
                <a:latin typeface="+mj-lt"/>
                <a:ea typeface="Cambria" panose="02040503050406030204" pitchFamily="18" charset="0"/>
              </a:rPr>
              <a:t>$</a:t>
            </a:r>
          </a:p>
          <a:p>
            <a:pPr algn="ctr"/>
            <a:r>
              <a:rPr lang="pt-BR" sz="1200" kern="0" dirty="0">
                <a:effectLst>
                  <a:outerShdw blurRad="38100" dist="38100" dir="2700000" algn="tl">
                    <a:srgbClr val="000000">
                      <a:alpha val="43137"/>
                    </a:srgbClr>
                  </a:outerShdw>
                </a:effectLst>
                <a:latin typeface="+mj-lt"/>
                <a:ea typeface="Cambria" panose="02040503050406030204" pitchFamily="18" charset="0"/>
              </a:rPr>
              <a:t>Contribuições Patronais Normais e Suplementares</a:t>
            </a:r>
          </a:p>
          <a:p>
            <a:pPr algn="ctr"/>
            <a:endParaRPr lang="pt-BR" sz="1200" kern="0" dirty="0">
              <a:effectLst>
                <a:outerShdw blurRad="38100" dist="38100" dir="2700000" algn="tl">
                  <a:srgbClr val="000000">
                    <a:alpha val="43137"/>
                  </a:srgbClr>
                </a:outerShdw>
              </a:effectLst>
              <a:latin typeface="+mj-lt"/>
              <a:ea typeface="Cambria" panose="02040503050406030204" pitchFamily="18" charset="0"/>
            </a:endParaRPr>
          </a:p>
          <a:p>
            <a:pPr algn="ctr"/>
            <a:endParaRPr lang="pt-BR" sz="1200" kern="0" dirty="0">
              <a:effectLst>
                <a:outerShdw blurRad="38100" dist="38100" dir="2700000" algn="tl">
                  <a:srgbClr val="000000">
                    <a:alpha val="43137"/>
                  </a:srgbClr>
                </a:outerShdw>
              </a:effectLst>
              <a:latin typeface="+mj-lt"/>
              <a:ea typeface="Cambria" panose="02040503050406030204" pitchFamily="18" charset="0"/>
            </a:endParaRPr>
          </a:p>
        </p:txBody>
      </p:sp>
      <p:sp>
        <p:nvSpPr>
          <p:cNvPr id="11" name="Fluxograma: Decisão 10">
            <a:extLst>
              <a:ext uri="{FF2B5EF4-FFF2-40B4-BE49-F238E27FC236}">
                <a16:creationId xmlns:a16="http://schemas.microsoft.com/office/drawing/2014/main" id="{3B3338CB-85F5-4956-8C54-8072C59F9673}"/>
              </a:ext>
            </a:extLst>
          </p:cNvPr>
          <p:cNvSpPr/>
          <p:nvPr/>
        </p:nvSpPr>
        <p:spPr>
          <a:xfrm>
            <a:off x="7280167" y="2910049"/>
            <a:ext cx="2920052" cy="975085"/>
          </a:xfrm>
          <a:prstGeom prst="flowChartDecision">
            <a:avLst/>
          </a:prstGeom>
          <a:solidFill>
            <a:schemeClr val="accent1">
              <a:lumMod val="60000"/>
              <a:lumOff val="40000"/>
            </a:schemeClr>
          </a:solidFill>
          <a:ln w="12700" cap="flat" cmpd="sng" algn="ctr">
            <a:solidFill>
              <a:srgbClr val="5B9BD5">
                <a:shade val="50000"/>
              </a:srgbClr>
            </a:solidFill>
            <a:prstDash val="solid"/>
            <a:miter lim="800000"/>
          </a:ln>
          <a:effectLst/>
          <a:scene3d>
            <a:camera prst="orthographicFront"/>
            <a:lightRig rig="threePt" dir="t"/>
          </a:scene3d>
          <a:sp3d>
            <a:bevelT w="114300" prst="artDeco"/>
          </a:sp3d>
        </p:spPr>
        <p:txBody>
          <a:bodyPr rtlCol="0" anchor="ctr"/>
          <a:lstStyle/>
          <a:p>
            <a:pPr algn="ctr"/>
            <a:r>
              <a:rPr lang="pt-BR" sz="1200" kern="0" dirty="0">
                <a:effectLst>
                  <a:outerShdw blurRad="38100" dist="38100" dir="2700000" algn="tl">
                    <a:srgbClr val="000000">
                      <a:alpha val="43137"/>
                    </a:srgbClr>
                  </a:outerShdw>
                </a:effectLst>
                <a:latin typeface="+mj-lt"/>
                <a:ea typeface="Cambria" panose="02040503050406030204" pitchFamily="18" charset="0"/>
              </a:rPr>
              <a:t>$ </a:t>
            </a:r>
          </a:p>
          <a:p>
            <a:pPr algn="ctr"/>
            <a:r>
              <a:rPr lang="pt-BR" sz="1200" kern="0" dirty="0">
                <a:effectLst>
                  <a:outerShdw blurRad="38100" dist="38100" dir="2700000" algn="tl">
                    <a:srgbClr val="000000">
                      <a:alpha val="43137"/>
                    </a:srgbClr>
                  </a:outerShdw>
                </a:effectLst>
                <a:latin typeface="+mj-lt"/>
                <a:ea typeface="Cambria" panose="02040503050406030204" pitchFamily="18" charset="0"/>
              </a:rPr>
              <a:t>Aportes Financeiros e Não Financeiros</a:t>
            </a:r>
          </a:p>
        </p:txBody>
      </p:sp>
      <p:sp>
        <p:nvSpPr>
          <p:cNvPr id="13" name="Fluxograma: Decisão 12">
            <a:extLst>
              <a:ext uri="{FF2B5EF4-FFF2-40B4-BE49-F238E27FC236}">
                <a16:creationId xmlns:a16="http://schemas.microsoft.com/office/drawing/2014/main" id="{36325328-469F-D41D-AF2B-6512B5BB27D8}"/>
              </a:ext>
            </a:extLst>
          </p:cNvPr>
          <p:cNvSpPr/>
          <p:nvPr/>
        </p:nvSpPr>
        <p:spPr>
          <a:xfrm>
            <a:off x="9080984" y="4378914"/>
            <a:ext cx="2703109" cy="977466"/>
          </a:xfrm>
          <a:prstGeom prst="flowChartDecision">
            <a:avLst/>
          </a:prstGeom>
          <a:solidFill>
            <a:schemeClr val="accent1">
              <a:lumMod val="60000"/>
              <a:lumOff val="40000"/>
            </a:schemeClr>
          </a:solidFill>
          <a:ln w="12700" cap="flat" cmpd="sng" algn="ctr">
            <a:solidFill>
              <a:srgbClr val="5B9BD5">
                <a:shade val="50000"/>
              </a:srgbClr>
            </a:solidFill>
            <a:prstDash val="solid"/>
            <a:miter lim="800000"/>
          </a:ln>
          <a:effectLst/>
          <a:scene3d>
            <a:camera prst="orthographicFront"/>
            <a:lightRig rig="threePt" dir="t"/>
          </a:scene3d>
          <a:sp3d>
            <a:bevelT w="114300" prst="artDeco"/>
          </a:sp3d>
        </p:spPr>
        <p:txBody>
          <a:bodyPr rtlCol="0" anchor="ctr"/>
          <a:lstStyle/>
          <a:p>
            <a:pPr algn="ctr"/>
            <a:r>
              <a:rPr lang="pt-BR" sz="1200" kern="0" dirty="0">
                <a:effectLst>
                  <a:outerShdw blurRad="38100" dist="38100" dir="2700000" algn="tl">
                    <a:srgbClr val="000000">
                      <a:alpha val="43137"/>
                    </a:srgbClr>
                  </a:outerShdw>
                </a:effectLst>
                <a:latin typeface="+mj-lt"/>
                <a:ea typeface="Cambria" panose="02040503050406030204" pitchFamily="18" charset="0"/>
              </a:rPr>
              <a:t>$</a:t>
            </a:r>
          </a:p>
          <a:p>
            <a:pPr algn="ctr"/>
            <a:r>
              <a:rPr lang="pt-BR" sz="1200" kern="0" dirty="0">
                <a:effectLst>
                  <a:outerShdw blurRad="38100" dist="38100" dir="2700000" algn="tl">
                    <a:srgbClr val="000000">
                      <a:alpha val="43137"/>
                    </a:srgbClr>
                  </a:outerShdw>
                </a:effectLst>
                <a:latin typeface="+mj-lt"/>
                <a:ea typeface="Cambria" panose="02040503050406030204" pitchFamily="18" charset="0"/>
              </a:rPr>
              <a:t>Outros Ingressos</a:t>
            </a:r>
          </a:p>
        </p:txBody>
      </p:sp>
      <p:sp>
        <p:nvSpPr>
          <p:cNvPr id="15" name="Fluxograma: Decisão 14">
            <a:extLst>
              <a:ext uri="{FF2B5EF4-FFF2-40B4-BE49-F238E27FC236}">
                <a16:creationId xmlns:a16="http://schemas.microsoft.com/office/drawing/2014/main" id="{67CAA5F5-F564-5A99-1791-F6BFB397375D}"/>
              </a:ext>
            </a:extLst>
          </p:cNvPr>
          <p:cNvSpPr/>
          <p:nvPr/>
        </p:nvSpPr>
        <p:spPr>
          <a:xfrm>
            <a:off x="700724" y="5623543"/>
            <a:ext cx="3600464" cy="1032328"/>
          </a:xfrm>
          <a:prstGeom prst="flowChartDecision">
            <a:avLst/>
          </a:prstGeom>
          <a:solidFill>
            <a:schemeClr val="accent1">
              <a:lumMod val="60000"/>
              <a:lumOff val="40000"/>
            </a:schemeClr>
          </a:solidFill>
          <a:ln w="12700" cap="flat" cmpd="sng" algn="ctr">
            <a:solidFill>
              <a:srgbClr val="5B9BD5">
                <a:shade val="50000"/>
              </a:srgbClr>
            </a:solidFill>
            <a:prstDash val="solid"/>
            <a:miter lim="800000"/>
          </a:ln>
          <a:effectLst/>
          <a:scene3d>
            <a:camera prst="orthographicFront"/>
            <a:lightRig rig="threePt" dir="t"/>
          </a:scene3d>
          <a:sp3d>
            <a:bevelT w="114300" prst="artDeco"/>
          </a:sp3d>
        </p:spPr>
        <p:txBody>
          <a:bodyPr rtlCol="0" anchor="ctr"/>
          <a:lstStyle/>
          <a:p>
            <a:pPr algn="ctr">
              <a:buClrTx/>
            </a:pPr>
            <a:r>
              <a:rPr lang="pt-BR" sz="1200" dirty="0">
                <a:solidFill>
                  <a:schemeClr val="tx2"/>
                </a:solidFill>
                <a:effectLst>
                  <a:outerShdw blurRad="38100" dist="38100" dir="2700000" algn="tl">
                    <a:srgbClr val="000000">
                      <a:alpha val="43137"/>
                    </a:srgbClr>
                  </a:outerShdw>
                </a:effectLst>
                <a:latin typeface="+mj-lt"/>
                <a:ea typeface="Cambria" panose="02040503050406030204" pitchFamily="18" charset="0"/>
                <a:cs typeface="+mn-cs"/>
              </a:rPr>
              <a:t>$ </a:t>
            </a:r>
          </a:p>
          <a:p>
            <a:pPr algn="ctr">
              <a:buClrTx/>
            </a:pPr>
            <a:r>
              <a:rPr lang="pt-BR" sz="1200" dirty="0">
                <a:solidFill>
                  <a:schemeClr val="tx2"/>
                </a:solidFill>
                <a:effectLst>
                  <a:outerShdw blurRad="38100" dist="38100" dir="2700000" algn="tl">
                    <a:srgbClr val="000000">
                      <a:alpha val="43137"/>
                    </a:srgbClr>
                  </a:outerShdw>
                </a:effectLst>
                <a:latin typeface="+mj-lt"/>
                <a:ea typeface="Cambria" panose="02040503050406030204" pitchFamily="18" charset="0"/>
                <a:cs typeface="+mn-cs"/>
              </a:rPr>
              <a:t>Despesas com Benefícios e Compensação Previdenciária</a:t>
            </a:r>
          </a:p>
        </p:txBody>
      </p:sp>
      <p:sp>
        <p:nvSpPr>
          <p:cNvPr id="16" name="Fluxograma: Decisão 15">
            <a:extLst>
              <a:ext uri="{FF2B5EF4-FFF2-40B4-BE49-F238E27FC236}">
                <a16:creationId xmlns:a16="http://schemas.microsoft.com/office/drawing/2014/main" id="{67EFD910-D223-CB0F-2DFA-24D38C383979}"/>
              </a:ext>
            </a:extLst>
          </p:cNvPr>
          <p:cNvSpPr/>
          <p:nvPr/>
        </p:nvSpPr>
        <p:spPr>
          <a:xfrm>
            <a:off x="4225556" y="4733887"/>
            <a:ext cx="3241201" cy="728221"/>
          </a:xfrm>
          <a:prstGeom prst="flowChartDecision">
            <a:avLst/>
          </a:prstGeom>
          <a:solidFill>
            <a:schemeClr val="accent6">
              <a:lumMod val="75000"/>
            </a:schemeClr>
          </a:solidFill>
          <a:ln w="12700" cap="flat" cmpd="sng" algn="ctr">
            <a:solidFill>
              <a:srgbClr val="5B9BD5">
                <a:shade val="50000"/>
              </a:srgbClr>
            </a:solidFill>
            <a:prstDash val="solid"/>
            <a:miter lim="800000"/>
          </a:ln>
          <a:effectLst/>
          <a:scene3d>
            <a:camera prst="orthographicFront"/>
            <a:lightRig rig="threePt" dir="t"/>
          </a:scene3d>
          <a:sp3d>
            <a:bevelT w="114300" prst="artDeco"/>
          </a:sp3d>
        </p:spPr>
        <p:txBody>
          <a:bodyPr rtlCol="0" anchor="ctr"/>
          <a:lstStyle/>
          <a:p>
            <a:pPr algn="ctr">
              <a:buClrTx/>
            </a:pPr>
            <a:r>
              <a:rPr lang="pt-BR" sz="1200" dirty="0">
                <a:solidFill>
                  <a:schemeClr val="bg1"/>
                </a:solidFill>
                <a:effectLst>
                  <a:outerShdw blurRad="38100" dist="38100" dir="2700000" algn="tl">
                    <a:srgbClr val="000000">
                      <a:alpha val="43137"/>
                    </a:srgbClr>
                  </a:outerShdw>
                </a:effectLst>
                <a:latin typeface="+mj-lt"/>
                <a:ea typeface="Cambria" panose="02040503050406030204" pitchFamily="18" charset="0"/>
                <a:cs typeface="+mn-cs"/>
              </a:rPr>
              <a:t>$ Taxa de Administração</a:t>
            </a:r>
          </a:p>
        </p:txBody>
      </p:sp>
      <p:sp>
        <p:nvSpPr>
          <p:cNvPr id="18" name="Fluxograma: Decisão 17">
            <a:extLst>
              <a:ext uri="{FF2B5EF4-FFF2-40B4-BE49-F238E27FC236}">
                <a16:creationId xmlns:a16="http://schemas.microsoft.com/office/drawing/2014/main" id="{9DD0C217-3718-326C-906A-D01D3B3F8E44}"/>
              </a:ext>
            </a:extLst>
          </p:cNvPr>
          <p:cNvSpPr/>
          <p:nvPr/>
        </p:nvSpPr>
        <p:spPr>
          <a:xfrm>
            <a:off x="6358720" y="5647995"/>
            <a:ext cx="3762308" cy="1007876"/>
          </a:xfrm>
          <a:prstGeom prst="flowChartDecision">
            <a:avLst/>
          </a:prstGeom>
          <a:solidFill>
            <a:schemeClr val="accent1">
              <a:lumMod val="60000"/>
              <a:lumOff val="40000"/>
            </a:schemeClr>
          </a:solidFill>
          <a:ln w="12700" cap="flat" cmpd="sng" algn="ctr">
            <a:solidFill>
              <a:srgbClr val="5B9BD5">
                <a:shade val="50000"/>
              </a:srgbClr>
            </a:solidFill>
            <a:prstDash val="solid"/>
            <a:miter lim="800000"/>
          </a:ln>
          <a:effectLst/>
          <a:scene3d>
            <a:camera prst="orthographicFront"/>
            <a:lightRig rig="threePt" dir="t"/>
          </a:scene3d>
          <a:sp3d>
            <a:bevelT w="114300" prst="artDeco"/>
          </a:sp3d>
        </p:spPr>
        <p:txBody>
          <a:bodyPr rtlCol="0" anchor="ctr"/>
          <a:lstStyle/>
          <a:p>
            <a:pPr algn="ctr"/>
            <a:r>
              <a:rPr lang="pt-BR" sz="1200" dirty="0">
                <a:solidFill>
                  <a:schemeClr val="tx2"/>
                </a:solidFill>
                <a:effectLst>
                  <a:outerShdw blurRad="38100" dist="38100" dir="2700000" algn="tl">
                    <a:srgbClr val="000000">
                      <a:alpha val="43137"/>
                    </a:srgbClr>
                  </a:outerShdw>
                </a:effectLst>
                <a:latin typeface="+mj-lt"/>
                <a:ea typeface="Cambria" panose="02040503050406030204" pitchFamily="18" charset="0"/>
              </a:rPr>
              <a:t>$</a:t>
            </a:r>
          </a:p>
          <a:p>
            <a:pPr algn="ctr"/>
            <a:r>
              <a:rPr lang="pt-BR" sz="1200" dirty="0">
                <a:solidFill>
                  <a:schemeClr val="tx2"/>
                </a:solidFill>
                <a:effectLst>
                  <a:outerShdw blurRad="38100" dist="38100" dir="2700000" algn="tl">
                    <a:srgbClr val="000000">
                      <a:alpha val="43137"/>
                    </a:srgbClr>
                  </a:outerShdw>
                </a:effectLst>
                <a:latin typeface="+mj-lt"/>
                <a:ea typeface="Cambria" panose="02040503050406030204" pitchFamily="18" charset="0"/>
              </a:rPr>
              <a:t>Despesas Administrativas da UGU</a:t>
            </a:r>
          </a:p>
        </p:txBody>
      </p:sp>
      <p:cxnSp>
        <p:nvCxnSpPr>
          <p:cNvPr id="19" name="Conector: Curvo 18">
            <a:extLst>
              <a:ext uri="{FF2B5EF4-FFF2-40B4-BE49-F238E27FC236}">
                <a16:creationId xmlns:a16="http://schemas.microsoft.com/office/drawing/2014/main" id="{14AFE79B-ED07-8B6D-77D1-70A3FA3DD059}"/>
              </a:ext>
            </a:extLst>
          </p:cNvPr>
          <p:cNvCxnSpPr>
            <a:cxnSpLocks/>
            <a:stCxn id="31" idx="3"/>
          </p:cNvCxnSpPr>
          <p:nvPr/>
        </p:nvCxnSpPr>
        <p:spPr>
          <a:xfrm>
            <a:off x="3897572" y="1911935"/>
            <a:ext cx="1073918" cy="1485657"/>
          </a:xfrm>
          <a:prstGeom prst="curvedConnector2">
            <a:avLst/>
          </a:prstGeom>
          <a:noFill/>
          <a:ln w="19050" cap="flat" cmpd="sng" algn="ctr">
            <a:solidFill>
              <a:sysClr val="windowText" lastClr="000000"/>
            </a:solidFill>
            <a:prstDash val="solid"/>
            <a:miter lim="800000"/>
            <a:tailEnd type="triangle"/>
          </a:ln>
          <a:effectLst/>
        </p:spPr>
      </p:cxnSp>
      <p:cxnSp>
        <p:nvCxnSpPr>
          <p:cNvPr id="20" name="Conector: Curvo 19">
            <a:extLst>
              <a:ext uri="{FF2B5EF4-FFF2-40B4-BE49-F238E27FC236}">
                <a16:creationId xmlns:a16="http://schemas.microsoft.com/office/drawing/2014/main" id="{391B02B5-99AE-BB7C-839C-C0719744E782}"/>
              </a:ext>
            </a:extLst>
          </p:cNvPr>
          <p:cNvCxnSpPr>
            <a:cxnSpLocks/>
            <a:stCxn id="10" idx="3"/>
          </p:cNvCxnSpPr>
          <p:nvPr/>
        </p:nvCxnSpPr>
        <p:spPr>
          <a:xfrm flipH="1">
            <a:off x="3963383" y="3334661"/>
            <a:ext cx="161854" cy="557955"/>
          </a:xfrm>
          <a:prstGeom prst="curvedConnector4">
            <a:avLst>
              <a:gd name="adj1" fmla="val -141238"/>
              <a:gd name="adj2" fmla="val 91760"/>
            </a:avLst>
          </a:prstGeom>
          <a:noFill/>
          <a:ln w="19050" cap="flat" cmpd="sng" algn="ctr">
            <a:solidFill>
              <a:sysClr val="windowText" lastClr="000000"/>
            </a:solidFill>
            <a:prstDash val="solid"/>
            <a:miter lim="800000"/>
            <a:tailEnd type="triangle"/>
          </a:ln>
          <a:effectLst/>
        </p:spPr>
      </p:cxnSp>
      <p:cxnSp>
        <p:nvCxnSpPr>
          <p:cNvPr id="21" name="Conector: Curvo 20">
            <a:extLst>
              <a:ext uri="{FF2B5EF4-FFF2-40B4-BE49-F238E27FC236}">
                <a16:creationId xmlns:a16="http://schemas.microsoft.com/office/drawing/2014/main" id="{E65CD0EE-859C-5DEC-3272-FECFC2AD1932}"/>
              </a:ext>
            </a:extLst>
          </p:cNvPr>
          <p:cNvCxnSpPr>
            <a:cxnSpLocks/>
            <a:stCxn id="8" idx="1"/>
          </p:cNvCxnSpPr>
          <p:nvPr/>
        </p:nvCxnSpPr>
        <p:spPr>
          <a:xfrm rot="10800000" flipV="1">
            <a:off x="6358721" y="1522984"/>
            <a:ext cx="899321" cy="1874608"/>
          </a:xfrm>
          <a:prstGeom prst="curvedConnector2">
            <a:avLst/>
          </a:prstGeom>
          <a:noFill/>
          <a:ln w="19050" cap="flat" cmpd="sng" algn="ctr">
            <a:solidFill>
              <a:sysClr val="windowText" lastClr="000000"/>
            </a:solidFill>
            <a:prstDash val="solid"/>
            <a:miter lim="800000"/>
            <a:tailEnd type="triangle"/>
          </a:ln>
          <a:effectLst/>
        </p:spPr>
      </p:cxnSp>
      <p:cxnSp>
        <p:nvCxnSpPr>
          <p:cNvPr id="22" name="Conector: Curvo 21">
            <a:extLst>
              <a:ext uri="{FF2B5EF4-FFF2-40B4-BE49-F238E27FC236}">
                <a16:creationId xmlns:a16="http://schemas.microsoft.com/office/drawing/2014/main" id="{CC524853-0AD0-398D-9CCB-B2BD2B0133F4}"/>
              </a:ext>
            </a:extLst>
          </p:cNvPr>
          <p:cNvCxnSpPr>
            <a:cxnSpLocks/>
          </p:cNvCxnSpPr>
          <p:nvPr/>
        </p:nvCxnSpPr>
        <p:spPr>
          <a:xfrm rot="10800000" flipV="1">
            <a:off x="6992929" y="3393376"/>
            <a:ext cx="473828" cy="460917"/>
          </a:xfrm>
          <a:prstGeom prst="curvedConnector3">
            <a:avLst>
              <a:gd name="adj1" fmla="val 50000"/>
            </a:avLst>
          </a:prstGeom>
          <a:noFill/>
          <a:ln w="19050" cap="flat" cmpd="sng" algn="ctr">
            <a:solidFill>
              <a:sysClr val="windowText" lastClr="000000"/>
            </a:solidFill>
            <a:prstDash val="solid"/>
            <a:miter lim="800000"/>
            <a:tailEnd type="triangle"/>
          </a:ln>
          <a:effectLst/>
        </p:spPr>
      </p:cxnSp>
      <p:cxnSp>
        <p:nvCxnSpPr>
          <p:cNvPr id="23" name="Conector: Curvo 22">
            <a:extLst>
              <a:ext uri="{FF2B5EF4-FFF2-40B4-BE49-F238E27FC236}">
                <a16:creationId xmlns:a16="http://schemas.microsoft.com/office/drawing/2014/main" id="{5C653692-D964-64E2-290D-A8B7002B963C}"/>
              </a:ext>
            </a:extLst>
          </p:cNvPr>
          <p:cNvCxnSpPr>
            <a:cxnSpLocks/>
            <a:stCxn id="13" idx="1"/>
          </p:cNvCxnSpPr>
          <p:nvPr/>
        </p:nvCxnSpPr>
        <p:spPr>
          <a:xfrm rot="10800000">
            <a:off x="7203570" y="4223611"/>
            <a:ext cx="1877415" cy="644036"/>
          </a:xfrm>
          <a:prstGeom prst="curvedConnector3">
            <a:avLst>
              <a:gd name="adj1" fmla="val 50000"/>
            </a:avLst>
          </a:prstGeom>
          <a:noFill/>
          <a:ln w="19050" cap="flat" cmpd="sng" algn="ctr">
            <a:solidFill>
              <a:sysClr val="windowText" lastClr="000000"/>
            </a:solidFill>
            <a:prstDash val="solid"/>
            <a:miter lim="800000"/>
            <a:tailEnd type="triangle"/>
          </a:ln>
          <a:effectLst/>
        </p:spPr>
      </p:cxnSp>
      <p:cxnSp>
        <p:nvCxnSpPr>
          <p:cNvPr id="24" name="Conector: Curvo 23">
            <a:extLst>
              <a:ext uri="{FF2B5EF4-FFF2-40B4-BE49-F238E27FC236}">
                <a16:creationId xmlns:a16="http://schemas.microsoft.com/office/drawing/2014/main" id="{F445358D-416A-D60F-B405-5CDAE8D7B237}"/>
              </a:ext>
            </a:extLst>
          </p:cNvPr>
          <p:cNvCxnSpPr>
            <a:cxnSpLocks/>
          </p:cNvCxnSpPr>
          <p:nvPr/>
        </p:nvCxnSpPr>
        <p:spPr>
          <a:xfrm rot="5400000">
            <a:off x="5864596" y="4338163"/>
            <a:ext cx="555171" cy="440554"/>
          </a:xfrm>
          <a:prstGeom prst="curvedConnector3">
            <a:avLst>
              <a:gd name="adj1" fmla="val 50000"/>
            </a:avLst>
          </a:prstGeom>
          <a:noFill/>
          <a:ln w="19050" cap="flat" cmpd="sng" algn="ctr">
            <a:solidFill>
              <a:sysClr val="windowText" lastClr="000000"/>
            </a:solidFill>
            <a:prstDash val="sysDash"/>
            <a:miter lim="800000"/>
            <a:tailEnd type="triangle"/>
          </a:ln>
          <a:effectLst/>
        </p:spPr>
      </p:cxnSp>
      <p:cxnSp>
        <p:nvCxnSpPr>
          <p:cNvPr id="25" name="Conector: Curvo 24">
            <a:extLst>
              <a:ext uri="{FF2B5EF4-FFF2-40B4-BE49-F238E27FC236}">
                <a16:creationId xmlns:a16="http://schemas.microsoft.com/office/drawing/2014/main" id="{B62A8D89-E6AB-4290-ED60-619C428BD44A}"/>
              </a:ext>
            </a:extLst>
          </p:cNvPr>
          <p:cNvCxnSpPr>
            <a:cxnSpLocks/>
          </p:cNvCxnSpPr>
          <p:nvPr/>
        </p:nvCxnSpPr>
        <p:spPr>
          <a:xfrm>
            <a:off x="7280167" y="5056901"/>
            <a:ext cx="959707" cy="745862"/>
          </a:xfrm>
          <a:prstGeom prst="curvedConnector3">
            <a:avLst>
              <a:gd name="adj1" fmla="val 50000"/>
            </a:avLst>
          </a:prstGeom>
          <a:noFill/>
          <a:ln w="28575" cap="flat" cmpd="sng" algn="ctr">
            <a:solidFill>
              <a:srgbClr val="C00000"/>
            </a:solidFill>
            <a:prstDash val="solid"/>
            <a:miter lim="800000"/>
            <a:tailEnd type="triangle"/>
          </a:ln>
          <a:effectLst/>
        </p:spPr>
      </p:cxnSp>
      <p:cxnSp>
        <p:nvCxnSpPr>
          <p:cNvPr id="26" name="Conector: Curvo 25">
            <a:extLst>
              <a:ext uri="{FF2B5EF4-FFF2-40B4-BE49-F238E27FC236}">
                <a16:creationId xmlns:a16="http://schemas.microsoft.com/office/drawing/2014/main" id="{78668128-795D-0A7C-17D7-86CA2494077C}"/>
              </a:ext>
            </a:extLst>
          </p:cNvPr>
          <p:cNvCxnSpPr>
            <a:cxnSpLocks/>
          </p:cNvCxnSpPr>
          <p:nvPr/>
        </p:nvCxnSpPr>
        <p:spPr>
          <a:xfrm rot="5400000">
            <a:off x="2473546" y="4103416"/>
            <a:ext cx="1720961" cy="1666138"/>
          </a:xfrm>
          <a:prstGeom prst="curvedConnector3">
            <a:avLst>
              <a:gd name="adj1" fmla="val 50000"/>
            </a:avLst>
          </a:prstGeom>
          <a:noFill/>
          <a:ln w="28575" cap="flat" cmpd="sng" algn="ctr">
            <a:solidFill>
              <a:schemeClr val="accent1"/>
            </a:solidFill>
            <a:prstDash val="solid"/>
            <a:miter lim="800000"/>
            <a:tailEnd type="triangle"/>
          </a:ln>
          <a:effectLst/>
        </p:spPr>
      </p:cxnSp>
      <p:sp>
        <p:nvSpPr>
          <p:cNvPr id="28" name="Fluxograma: Decisão 27">
            <a:extLst>
              <a:ext uri="{FF2B5EF4-FFF2-40B4-BE49-F238E27FC236}">
                <a16:creationId xmlns:a16="http://schemas.microsoft.com/office/drawing/2014/main" id="{4367EF4A-9119-8A92-1AB1-98C03EE3300B}"/>
              </a:ext>
            </a:extLst>
          </p:cNvPr>
          <p:cNvSpPr/>
          <p:nvPr/>
        </p:nvSpPr>
        <p:spPr>
          <a:xfrm>
            <a:off x="676969" y="3636214"/>
            <a:ext cx="2400959" cy="1038905"/>
          </a:xfrm>
          <a:prstGeom prst="flowChartDecision">
            <a:avLst/>
          </a:prstGeom>
          <a:solidFill>
            <a:schemeClr val="accent1"/>
          </a:solidFill>
          <a:ln w="12700" cap="flat" cmpd="sng" algn="ctr">
            <a:solidFill>
              <a:srgbClr val="5B9BD5">
                <a:shade val="50000"/>
              </a:srgbClr>
            </a:solidFill>
            <a:prstDash val="solid"/>
            <a:miter lim="800000"/>
          </a:ln>
          <a:effectLst/>
          <a:scene3d>
            <a:camera prst="orthographicFront"/>
            <a:lightRig rig="threePt" dir="t"/>
          </a:scene3d>
          <a:sp3d>
            <a:bevelT w="114300" prst="artDeco"/>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pt-BR" sz="1200" b="1" i="0" u="none" strike="noStrike" kern="0" cap="none" spc="0" normalizeH="0" baseline="0" noProof="0" dirty="0">
                <a:ln>
                  <a:noFill/>
                </a:ln>
                <a:solidFill>
                  <a:schemeClr val="bg1"/>
                </a:solidFill>
                <a:effectLst/>
                <a:uLnTx/>
                <a:uFillTx/>
                <a:latin typeface="+mj-lt"/>
                <a:ea typeface="Cambria" panose="02040503050406030204" pitchFamily="18" charset="0"/>
              </a:rPr>
              <a:t>$ </a:t>
            </a:r>
          </a:p>
          <a:p>
            <a:pPr marL="0" marR="0" lvl="0" indent="0" algn="ctr" defTabSz="914400" eaLnBrk="1" fontAlgn="auto" latinLnBrk="0" hangingPunct="1">
              <a:lnSpc>
                <a:spcPct val="100000"/>
              </a:lnSpc>
              <a:spcBef>
                <a:spcPts val="0"/>
              </a:spcBef>
              <a:spcAft>
                <a:spcPts val="0"/>
              </a:spcAft>
              <a:buClrTx/>
              <a:buSzTx/>
              <a:buFontTx/>
              <a:buNone/>
              <a:tabLst/>
              <a:defRPr/>
            </a:pPr>
            <a:r>
              <a:rPr lang="pt-BR" sz="1200" b="1" noProof="0" dirty="0">
                <a:solidFill>
                  <a:schemeClr val="bg1"/>
                </a:solidFill>
                <a:effectLst>
                  <a:outerShdw blurRad="38100" dist="38100" dir="2700000" algn="tl">
                    <a:srgbClr val="000000">
                      <a:alpha val="43137"/>
                    </a:srgbClr>
                  </a:outerShdw>
                </a:effectLst>
                <a:latin typeface="+mj-lt"/>
                <a:ea typeface="Cambria" panose="02040503050406030204" pitchFamily="18" charset="0"/>
              </a:rPr>
              <a:t>Cobertura de Insuficiência Financeira</a:t>
            </a:r>
            <a:endParaRPr lang="pt-BR" sz="1200" b="1" dirty="0">
              <a:solidFill>
                <a:schemeClr val="bg1"/>
              </a:solidFill>
              <a:effectLst>
                <a:outerShdw blurRad="38100" dist="38100" dir="2700000" algn="tl">
                  <a:srgbClr val="000000">
                    <a:alpha val="43137"/>
                  </a:srgbClr>
                </a:outerShdw>
              </a:effectLst>
              <a:latin typeface="+mj-lt"/>
              <a:ea typeface="Cambria" panose="02040503050406030204" pitchFamily="18" charset="0"/>
            </a:endParaRPr>
          </a:p>
        </p:txBody>
      </p:sp>
      <p:cxnSp>
        <p:nvCxnSpPr>
          <p:cNvPr id="29" name="Conector: Curvo 28">
            <a:extLst>
              <a:ext uri="{FF2B5EF4-FFF2-40B4-BE49-F238E27FC236}">
                <a16:creationId xmlns:a16="http://schemas.microsoft.com/office/drawing/2014/main" id="{542BFB4E-C44E-0A83-C788-0AF5AD335767}"/>
              </a:ext>
            </a:extLst>
          </p:cNvPr>
          <p:cNvCxnSpPr>
            <a:cxnSpLocks/>
          </p:cNvCxnSpPr>
          <p:nvPr/>
        </p:nvCxnSpPr>
        <p:spPr>
          <a:xfrm>
            <a:off x="2944852" y="4144244"/>
            <a:ext cx="1694536" cy="184747"/>
          </a:xfrm>
          <a:prstGeom prst="curvedConnector3">
            <a:avLst>
              <a:gd name="adj1" fmla="val 50000"/>
            </a:avLst>
          </a:prstGeom>
          <a:noFill/>
          <a:ln w="19050" cap="flat" cmpd="sng" algn="ctr">
            <a:solidFill>
              <a:srgbClr val="FF0000"/>
            </a:solidFill>
            <a:prstDash val="sysDash"/>
            <a:miter lim="800000"/>
            <a:tailEnd type="triangle"/>
          </a:ln>
          <a:effectLst/>
        </p:spPr>
      </p:cxnSp>
      <p:cxnSp>
        <p:nvCxnSpPr>
          <p:cNvPr id="30" name="Conector: Curvo 29">
            <a:extLst>
              <a:ext uri="{FF2B5EF4-FFF2-40B4-BE49-F238E27FC236}">
                <a16:creationId xmlns:a16="http://schemas.microsoft.com/office/drawing/2014/main" id="{1E7B60BB-B1A2-4081-1535-0321EA0DBC2E}"/>
              </a:ext>
            </a:extLst>
          </p:cNvPr>
          <p:cNvCxnSpPr>
            <a:cxnSpLocks/>
          </p:cNvCxnSpPr>
          <p:nvPr/>
        </p:nvCxnSpPr>
        <p:spPr>
          <a:xfrm rot="5400000">
            <a:off x="3030272" y="4335277"/>
            <a:ext cx="1615404" cy="1602832"/>
          </a:xfrm>
          <a:prstGeom prst="curvedConnector3">
            <a:avLst>
              <a:gd name="adj1" fmla="val 50000"/>
            </a:avLst>
          </a:prstGeom>
          <a:noFill/>
          <a:ln w="19050" cap="flat" cmpd="sng" algn="ctr">
            <a:solidFill>
              <a:srgbClr val="FF0000"/>
            </a:solidFill>
            <a:prstDash val="sysDash"/>
            <a:miter lim="800000"/>
            <a:tailEnd type="triangle"/>
          </a:ln>
          <a:effectLst/>
        </p:spPr>
      </p:cxnSp>
      <p:sp>
        <p:nvSpPr>
          <p:cNvPr id="31" name="Fluxograma: Decisão 30">
            <a:extLst>
              <a:ext uri="{FF2B5EF4-FFF2-40B4-BE49-F238E27FC236}">
                <a16:creationId xmlns:a16="http://schemas.microsoft.com/office/drawing/2014/main" id="{310AB032-CA4A-6AB3-89C8-343C3EE6D84A}"/>
              </a:ext>
            </a:extLst>
          </p:cNvPr>
          <p:cNvSpPr/>
          <p:nvPr/>
        </p:nvSpPr>
        <p:spPr>
          <a:xfrm>
            <a:off x="861897" y="1398397"/>
            <a:ext cx="3035675" cy="1027075"/>
          </a:xfrm>
          <a:prstGeom prst="flowChartDecision">
            <a:avLst/>
          </a:prstGeom>
          <a:solidFill>
            <a:schemeClr val="accent1">
              <a:lumMod val="60000"/>
              <a:lumOff val="40000"/>
            </a:schemeClr>
          </a:solidFill>
          <a:ln w="12700" cap="flat" cmpd="sng" algn="ctr">
            <a:solidFill>
              <a:srgbClr val="5B9BD5">
                <a:shade val="50000"/>
              </a:srgbClr>
            </a:solidFill>
            <a:prstDash val="solid"/>
            <a:miter lim="800000"/>
          </a:ln>
          <a:effectLst/>
          <a:scene3d>
            <a:camera prst="orthographicFront"/>
            <a:lightRig rig="threePt" dir="t"/>
          </a:scene3d>
          <a:sp3d>
            <a:bevelT w="114300" prst="artDeco"/>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pt-BR" sz="1200" i="0" u="none" strike="noStrike" kern="0" cap="none" spc="0" normalizeH="0" baseline="0" noProof="0" dirty="0">
                <a:ln>
                  <a:noFill/>
                </a:ln>
                <a:effectLst>
                  <a:outerShdw blurRad="38100" dist="38100" dir="2700000" algn="tl">
                    <a:srgbClr val="000000">
                      <a:alpha val="43137"/>
                    </a:srgbClr>
                  </a:outerShdw>
                </a:effectLst>
                <a:uLnTx/>
                <a:uFillTx/>
                <a:latin typeface="+mj-lt"/>
                <a:ea typeface="Cambria" panose="02040503050406030204" pitchFamily="18" charset="0"/>
                <a:cs typeface="+mn-cs"/>
              </a:rPr>
              <a: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pt-BR" sz="1200" i="0" u="none" strike="noStrike" kern="0" cap="none" spc="0" normalizeH="0" baseline="0" noProof="0" dirty="0">
                <a:ln>
                  <a:noFill/>
                </a:ln>
                <a:effectLst>
                  <a:outerShdw blurRad="38100" dist="38100" dir="2700000" algn="tl">
                    <a:srgbClr val="000000">
                      <a:alpha val="43137"/>
                    </a:srgbClr>
                  </a:outerShdw>
                </a:effectLst>
                <a:uLnTx/>
                <a:uFillTx/>
                <a:latin typeface="+mj-lt"/>
                <a:ea typeface="Cambria" panose="02040503050406030204" pitchFamily="18" charset="0"/>
                <a:cs typeface="+mn-cs"/>
              </a:rPr>
              <a:t>Contribuições</a:t>
            </a:r>
            <a:r>
              <a:rPr kumimoji="0" lang="pt-BR" sz="1200" i="0" u="none" strike="noStrike" kern="0" cap="none" spc="0" normalizeH="0" noProof="0" dirty="0">
                <a:ln>
                  <a:noFill/>
                </a:ln>
                <a:effectLst>
                  <a:outerShdw blurRad="38100" dist="38100" dir="2700000" algn="tl">
                    <a:srgbClr val="000000">
                      <a:alpha val="43137"/>
                    </a:srgbClr>
                  </a:outerShdw>
                </a:effectLst>
                <a:uLnTx/>
                <a:uFillTx/>
                <a:latin typeface="+mj-lt"/>
                <a:ea typeface="Cambria" panose="02040503050406030204" pitchFamily="18" charset="0"/>
                <a:cs typeface="+mn-cs"/>
              </a:rPr>
              <a:t> </a:t>
            </a:r>
            <a:r>
              <a:rPr kumimoji="0" lang="pt-BR" sz="1200" i="0" u="none" strike="noStrike" kern="0" cap="none" spc="0" normalizeH="0" baseline="0" noProof="0" dirty="0">
                <a:ln>
                  <a:noFill/>
                </a:ln>
                <a:effectLst>
                  <a:outerShdw blurRad="38100" dist="38100" dir="2700000" algn="tl">
                    <a:srgbClr val="000000">
                      <a:alpha val="43137"/>
                    </a:srgbClr>
                  </a:outerShdw>
                </a:effectLst>
                <a:uLnTx/>
                <a:uFillTx/>
                <a:latin typeface="+mj-lt"/>
                <a:ea typeface="Cambria" panose="02040503050406030204" pitchFamily="18" charset="0"/>
                <a:cs typeface="+mn-cs"/>
              </a:rPr>
              <a:t>dos Segurados</a:t>
            </a:r>
          </a:p>
        </p:txBody>
      </p:sp>
      <p:cxnSp>
        <p:nvCxnSpPr>
          <p:cNvPr id="32" name="Conector: Curvo 31">
            <a:extLst>
              <a:ext uri="{FF2B5EF4-FFF2-40B4-BE49-F238E27FC236}">
                <a16:creationId xmlns:a16="http://schemas.microsoft.com/office/drawing/2014/main" id="{3D0B7991-4325-BB9E-68FF-F2DE1CD8CF88}"/>
              </a:ext>
            </a:extLst>
          </p:cNvPr>
          <p:cNvCxnSpPr>
            <a:cxnSpLocks/>
            <a:stCxn id="7" idx="2"/>
          </p:cNvCxnSpPr>
          <p:nvPr/>
        </p:nvCxnSpPr>
        <p:spPr>
          <a:xfrm rot="16200000" flipH="1">
            <a:off x="4430392" y="2351857"/>
            <a:ext cx="1858191" cy="233278"/>
          </a:xfrm>
          <a:prstGeom prst="curvedConnector3">
            <a:avLst>
              <a:gd name="adj1" fmla="val 50000"/>
            </a:avLst>
          </a:prstGeom>
          <a:noFill/>
          <a:ln w="19050" cap="flat" cmpd="sng" algn="ctr">
            <a:solidFill>
              <a:sysClr val="windowText" lastClr="000000"/>
            </a:solidFill>
            <a:prstDash val="solid"/>
            <a:miter lim="800000"/>
            <a:tailEnd type="triangle"/>
          </a:ln>
          <a:effectLst/>
        </p:spPr>
      </p:cxnSp>
      <p:sp>
        <p:nvSpPr>
          <p:cNvPr id="6" name="Espaço Reservado para Número de Slide 5">
            <a:extLst>
              <a:ext uri="{FF2B5EF4-FFF2-40B4-BE49-F238E27FC236}">
                <a16:creationId xmlns:a16="http://schemas.microsoft.com/office/drawing/2014/main" id="{77C5EE77-DE8E-14D8-B9B0-76D444551580}"/>
              </a:ext>
            </a:extLst>
          </p:cNvPr>
          <p:cNvSpPr>
            <a:spLocks noGrp="1"/>
          </p:cNvSpPr>
          <p:nvPr>
            <p:ph type="sldNum" sz="quarter" idx="12"/>
          </p:nvPr>
        </p:nvSpPr>
        <p:spPr/>
        <p:txBody>
          <a:bodyPr/>
          <a:lstStyle/>
          <a:p>
            <a:fld id="{CC057153-B650-4DEB-B370-79DDCFDCE934}" type="slidenum">
              <a:rPr lang="en-US" smtClean="0"/>
              <a:t>5</a:t>
            </a:fld>
            <a:endParaRPr lang="en-US"/>
          </a:p>
        </p:txBody>
      </p:sp>
    </p:spTree>
    <p:extLst>
      <p:ext uri="{BB962C8B-B14F-4D97-AF65-F5344CB8AC3E}">
        <p14:creationId xmlns:p14="http://schemas.microsoft.com/office/powerpoint/2010/main" val="13242928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31"/>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19"/>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32"/>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8"/>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21"/>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11"/>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22"/>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13"/>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nodeType="clickEffect">
                                  <p:stCondLst>
                                    <p:cond delay="0"/>
                                  </p:stCondLst>
                                  <p:childTnLst>
                                    <p:set>
                                      <p:cBhvr>
                                        <p:cTn id="59" dur="1" fill="hold">
                                          <p:stCondLst>
                                            <p:cond delay="0"/>
                                          </p:stCondLst>
                                        </p:cTn>
                                        <p:tgtEl>
                                          <p:spTgt spid="23"/>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nodeType="clickEffect">
                                  <p:stCondLst>
                                    <p:cond delay="0"/>
                                  </p:stCondLst>
                                  <p:childTnLst>
                                    <p:set>
                                      <p:cBhvr>
                                        <p:cTn id="63" dur="1" fill="hold">
                                          <p:stCondLst>
                                            <p:cond delay="0"/>
                                          </p:stCondLst>
                                        </p:cTn>
                                        <p:tgtEl>
                                          <p:spTgt spid="26"/>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grpId="0" nodeType="clickEffect">
                                  <p:stCondLst>
                                    <p:cond delay="0"/>
                                  </p:stCondLst>
                                  <p:childTnLst>
                                    <p:set>
                                      <p:cBhvr>
                                        <p:cTn id="67" dur="1" fill="hold">
                                          <p:stCondLst>
                                            <p:cond delay="0"/>
                                          </p:stCondLst>
                                        </p:cTn>
                                        <p:tgtEl>
                                          <p:spTgt spid="15"/>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nodeType="clickEffect">
                                  <p:stCondLst>
                                    <p:cond delay="0"/>
                                  </p:stCondLst>
                                  <p:childTnLst>
                                    <p:set>
                                      <p:cBhvr>
                                        <p:cTn id="71" dur="1" fill="hold">
                                          <p:stCondLst>
                                            <p:cond delay="0"/>
                                          </p:stCondLst>
                                        </p:cTn>
                                        <p:tgtEl>
                                          <p:spTgt spid="24"/>
                                        </p:tgtEl>
                                        <p:attrNameLst>
                                          <p:attrName>style.visibility</p:attrName>
                                        </p:attrNameLst>
                                      </p:cBhvr>
                                      <p:to>
                                        <p:strVal val="visible"/>
                                      </p:to>
                                    </p:set>
                                  </p:childTnLst>
                                </p:cTn>
                              </p:par>
                            </p:childTnLst>
                          </p:cTn>
                        </p:par>
                      </p:childTnLst>
                    </p:cTn>
                  </p:par>
                  <p:par>
                    <p:cTn id="72" fill="hold">
                      <p:stCondLst>
                        <p:cond delay="indefinite"/>
                      </p:stCondLst>
                      <p:childTnLst>
                        <p:par>
                          <p:cTn id="73" fill="hold">
                            <p:stCondLst>
                              <p:cond delay="0"/>
                            </p:stCondLst>
                            <p:childTnLst>
                              <p:par>
                                <p:cTn id="74" presetID="1" presetClass="entr" presetSubtype="0" fill="hold" grpId="0" nodeType="clickEffect">
                                  <p:stCondLst>
                                    <p:cond delay="0"/>
                                  </p:stCondLst>
                                  <p:childTnLst>
                                    <p:set>
                                      <p:cBhvr>
                                        <p:cTn id="75" dur="1" fill="hold">
                                          <p:stCondLst>
                                            <p:cond delay="0"/>
                                          </p:stCondLst>
                                        </p:cTn>
                                        <p:tgtEl>
                                          <p:spTgt spid="16"/>
                                        </p:tgtEl>
                                        <p:attrNameLst>
                                          <p:attrName>style.visibility</p:attrName>
                                        </p:attrNameLst>
                                      </p:cBhvr>
                                      <p:to>
                                        <p:strVal val="visible"/>
                                      </p:to>
                                    </p:set>
                                  </p:childTnLst>
                                </p:cTn>
                              </p:par>
                            </p:childTnLst>
                          </p:cTn>
                        </p:par>
                      </p:childTnLst>
                    </p:cTn>
                  </p:par>
                  <p:par>
                    <p:cTn id="76" fill="hold">
                      <p:stCondLst>
                        <p:cond delay="indefinite"/>
                      </p:stCondLst>
                      <p:childTnLst>
                        <p:par>
                          <p:cTn id="77" fill="hold">
                            <p:stCondLst>
                              <p:cond delay="0"/>
                            </p:stCondLst>
                            <p:childTnLst>
                              <p:par>
                                <p:cTn id="78" presetID="1" presetClass="entr" presetSubtype="0" fill="hold" nodeType="clickEffect">
                                  <p:stCondLst>
                                    <p:cond delay="0"/>
                                  </p:stCondLst>
                                  <p:childTnLst>
                                    <p:set>
                                      <p:cBhvr>
                                        <p:cTn id="79" dur="1" fill="hold">
                                          <p:stCondLst>
                                            <p:cond delay="0"/>
                                          </p:stCondLst>
                                        </p:cTn>
                                        <p:tgtEl>
                                          <p:spTgt spid="25"/>
                                        </p:tgtEl>
                                        <p:attrNameLst>
                                          <p:attrName>style.visibility</p:attrName>
                                        </p:attrNameLst>
                                      </p:cBhvr>
                                      <p:to>
                                        <p:strVal val="visible"/>
                                      </p:to>
                                    </p:set>
                                  </p:childTnLst>
                                </p:cTn>
                              </p:par>
                            </p:childTnLst>
                          </p:cTn>
                        </p:par>
                      </p:childTnLst>
                    </p:cTn>
                  </p:par>
                  <p:par>
                    <p:cTn id="80" fill="hold">
                      <p:stCondLst>
                        <p:cond delay="indefinite"/>
                      </p:stCondLst>
                      <p:childTnLst>
                        <p:par>
                          <p:cTn id="81" fill="hold">
                            <p:stCondLst>
                              <p:cond delay="0"/>
                            </p:stCondLst>
                            <p:childTnLst>
                              <p:par>
                                <p:cTn id="82" presetID="1" presetClass="entr" presetSubtype="0" fill="hold" grpId="0" nodeType="clickEffect">
                                  <p:stCondLst>
                                    <p:cond delay="0"/>
                                  </p:stCondLst>
                                  <p:childTnLst>
                                    <p:set>
                                      <p:cBhvr>
                                        <p:cTn id="83" dur="1" fill="hold">
                                          <p:stCondLst>
                                            <p:cond delay="0"/>
                                          </p:stCondLst>
                                        </p:cTn>
                                        <p:tgtEl>
                                          <p:spTgt spid="18"/>
                                        </p:tgtEl>
                                        <p:attrNameLst>
                                          <p:attrName>style.visibility</p:attrName>
                                        </p:attrNameLst>
                                      </p:cBhvr>
                                      <p:to>
                                        <p:strVal val="visible"/>
                                      </p:to>
                                    </p:set>
                                  </p:childTnLst>
                                </p:cTn>
                              </p:par>
                            </p:childTnLst>
                          </p:cTn>
                        </p:par>
                      </p:childTnLst>
                    </p:cTn>
                  </p:par>
                  <p:par>
                    <p:cTn id="84" fill="hold">
                      <p:stCondLst>
                        <p:cond delay="indefinite"/>
                      </p:stCondLst>
                      <p:childTnLst>
                        <p:par>
                          <p:cTn id="85" fill="hold">
                            <p:stCondLst>
                              <p:cond delay="0"/>
                            </p:stCondLst>
                            <p:childTnLst>
                              <p:par>
                                <p:cTn id="86" presetID="1" presetClass="entr" presetSubtype="0" fill="hold" grpId="0" nodeType="clickEffect">
                                  <p:stCondLst>
                                    <p:cond delay="0"/>
                                  </p:stCondLst>
                                  <p:childTnLst>
                                    <p:set>
                                      <p:cBhvr>
                                        <p:cTn id="87" dur="1" fill="hold">
                                          <p:stCondLst>
                                            <p:cond delay="0"/>
                                          </p:stCondLst>
                                        </p:cTn>
                                        <p:tgtEl>
                                          <p:spTgt spid="28"/>
                                        </p:tgtEl>
                                        <p:attrNameLst>
                                          <p:attrName>style.visibility</p:attrName>
                                        </p:attrNameLst>
                                      </p:cBhvr>
                                      <p:to>
                                        <p:strVal val="visible"/>
                                      </p:to>
                                    </p:set>
                                  </p:childTnLst>
                                </p:cTn>
                              </p:par>
                            </p:childTnLst>
                          </p:cTn>
                        </p:par>
                      </p:childTnLst>
                    </p:cTn>
                  </p:par>
                  <p:par>
                    <p:cTn id="88" fill="hold">
                      <p:stCondLst>
                        <p:cond delay="indefinite"/>
                      </p:stCondLst>
                      <p:childTnLst>
                        <p:par>
                          <p:cTn id="89" fill="hold">
                            <p:stCondLst>
                              <p:cond delay="0"/>
                            </p:stCondLst>
                            <p:childTnLst>
                              <p:par>
                                <p:cTn id="90" presetID="1" presetClass="entr" presetSubtype="0" fill="hold" nodeType="clickEffect">
                                  <p:stCondLst>
                                    <p:cond delay="0"/>
                                  </p:stCondLst>
                                  <p:childTnLst>
                                    <p:set>
                                      <p:cBhvr>
                                        <p:cTn id="91" dur="1" fill="hold">
                                          <p:stCondLst>
                                            <p:cond delay="0"/>
                                          </p:stCondLst>
                                        </p:cTn>
                                        <p:tgtEl>
                                          <p:spTgt spid="29"/>
                                        </p:tgtEl>
                                        <p:attrNameLst>
                                          <p:attrName>style.visibility</p:attrName>
                                        </p:attrNameLst>
                                      </p:cBhvr>
                                      <p:to>
                                        <p:strVal val="visible"/>
                                      </p:to>
                                    </p:set>
                                  </p:childTnLst>
                                </p:cTn>
                              </p:par>
                            </p:childTnLst>
                          </p:cTn>
                        </p:par>
                      </p:childTnLst>
                    </p:cTn>
                  </p:par>
                  <p:par>
                    <p:cTn id="92" fill="hold">
                      <p:stCondLst>
                        <p:cond delay="indefinite"/>
                      </p:stCondLst>
                      <p:childTnLst>
                        <p:par>
                          <p:cTn id="93" fill="hold">
                            <p:stCondLst>
                              <p:cond delay="0"/>
                            </p:stCondLst>
                            <p:childTnLst>
                              <p:par>
                                <p:cTn id="94" presetID="1" presetClass="entr" presetSubtype="0" fill="hold" nodeType="clickEffect">
                                  <p:stCondLst>
                                    <p:cond delay="0"/>
                                  </p:stCondLst>
                                  <p:childTnLst>
                                    <p:set>
                                      <p:cBhvr>
                                        <p:cTn id="95"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7" grpId="0" animBg="1"/>
      <p:bldP spid="8" grpId="0" animBg="1"/>
      <p:bldP spid="10" grpId="0" animBg="1"/>
      <p:bldP spid="11" grpId="0" animBg="1"/>
      <p:bldP spid="13" grpId="0" animBg="1"/>
      <p:bldP spid="15" grpId="0" animBg="1"/>
      <p:bldP spid="16" grpId="0" animBg="1"/>
      <p:bldP spid="18" grpId="0" animBg="1"/>
      <p:bldP spid="28" grpId="0" animBg="1"/>
      <p:bldP spid="3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BE7E33-817A-6192-9246-7F29644A8780}"/>
            </a:ext>
          </a:extLst>
        </p:cNvPr>
        <p:cNvGrpSpPr/>
        <p:nvPr/>
      </p:nvGrpSpPr>
      <p:grpSpPr>
        <a:xfrm>
          <a:off x="0" y="0"/>
          <a:ext cx="0" cy="0"/>
          <a:chOff x="0" y="0"/>
          <a:chExt cx="0" cy="0"/>
        </a:xfrm>
      </p:grpSpPr>
      <p:sp>
        <p:nvSpPr>
          <p:cNvPr id="5" name="CaixaDeTexto 4">
            <a:extLst>
              <a:ext uri="{FF2B5EF4-FFF2-40B4-BE49-F238E27FC236}">
                <a16:creationId xmlns:a16="http://schemas.microsoft.com/office/drawing/2014/main" id="{B95363FA-1A0D-FEAF-4482-CC4C30F5C993}"/>
              </a:ext>
            </a:extLst>
          </p:cNvPr>
          <p:cNvSpPr txBox="1"/>
          <p:nvPr/>
        </p:nvSpPr>
        <p:spPr>
          <a:xfrm>
            <a:off x="345440" y="31814"/>
            <a:ext cx="11521212" cy="461665"/>
          </a:xfrm>
          <a:prstGeom prst="rect">
            <a:avLst/>
          </a:prstGeom>
          <a:noFill/>
        </p:spPr>
        <p:txBody>
          <a:bodyPr wrap="square">
            <a:spAutoFit/>
          </a:bodyPr>
          <a:lstStyle/>
          <a:p>
            <a:pPr algn="ctr" defTabSz="914400"/>
            <a:r>
              <a:rPr lang="pt-BR" sz="2400" b="1" dirty="0">
                <a:solidFill>
                  <a:prstClr val="white"/>
                </a:solidFill>
                <a:latin typeface="Aptos" panose="02110004020202020204"/>
                <a:ea typeface="Cambria" panose="02040503050406030204" pitchFamily="18" charset="0"/>
              </a:rPr>
              <a:t>Princípio Fundamental do RPPS - Equilíbrio Financeiro e Atuarial</a:t>
            </a:r>
          </a:p>
        </p:txBody>
      </p:sp>
      <p:sp>
        <p:nvSpPr>
          <p:cNvPr id="17" name="CaixaDeTexto 16">
            <a:extLst>
              <a:ext uri="{FF2B5EF4-FFF2-40B4-BE49-F238E27FC236}">
                <a16:creationId xmlns:a16="http://schemas.microsoft.com/office/drawing/2014/main" id="{E75948E9-3523-D309-8A8B-1ED83E6B03B2}"/>
              </a:ext>
            </a:extLst>
          </p:cNvPr>
          <p:cNvSpPr txBox="1"/>
          <p:nvPr/>
        </p:nvSpPr>
        <p:spPr>
          <a:xfrm>
            <a:off x="566421" y="26012"/>
            <a:ext cx="11521212" cy="424732"/>
          </a:xfrm>
          <a:prstGeom prst="rect">
            <a:avLst/>
          </a:prstGeom>
          <a:noFill/>
        </p:spPr>
        <p:txBody>
          <a:bodyPr vert="horz" wrap="square" lIns="91440" tIns="45720" rIns="91440" bIns="45720" rtlCol="0" anchor="t">
            <a:spAutoFit/>
          </a:bodyPr>
          <a:lstStyle>
            <a:defPPr>
              <a:defRPr lang="en-US"/>
            </a:defPPr>
            <a:lvl1pPr algn="ctr">
              <a:lnSpc>
                <a:spcPct val="90000"/>
              </a:lnSpc>
              <a:spcBef>
                <a:spcPct val="0"/>
              </a:spcBef>
              <a:buFont typeface="Wingdings" panose="05000000000000000000" pitchFamily="2" charset="2"/>
              <a:buNone/>
              <a:defRPr sz="2800" b="1" cap="all" baseline="0">
                <a:solidFill>
                  <a:srgbClr val="A50021"/>
                </a:solidFill>
                <a:effectLst>
                  <a:outerShdw blurRad="38100" dist="38100" dir="2700000" algn="tl">
                    <a:srgbClr val="000000">
                      <a:alpha val="43137"/>
                    </a:srgbClr>
                  </a:outerShdw>
                </a:effectLst>
                <a:latin typeface="+mj-lt"/>
              </a:defRPr>
            </a:lvl1pPr>
          </a:lstStyle>
          <a:p>
            <a:r>
              <a:rPr lang="pt-BR" sz="2400" dirty="0">
                <a:solidFill>
                  <a:schemeClr val="tx1"/>
                </a:solidFill>
              </a:rPr>
              <a:t>RECURSOS GARANTIDORES</a:t>
            </a:r>
          </a:p>
        </p:txBody>
      </p:sp>
      <p:sp>
        <p:nvSpPr>
          <p:cNvPr id="2" name="CaixaDeTexto 1">
            <a:extLst>
              <a:ext uri="{FF2B5EF4-FFF2-40B4-BE49-F238E27FC236}">
                <a16:creationId xmlns:a16="http://schemas.microsoft.com/office/drawing/2014/main" id="{9FD97365-3EC1-EF40-DB6A-F723A2490BFB}"/>
              </a:ext>
            </a:extLst>
          </p:cNvPr>
          <p:cNvSpPr txBox="1"/>
          <p:nvPr/>
        </p:nvSpPr>
        <p:spPr>
          <a:xfrm>
            <a:off x="345440" y="842481"/>
            <a:ext cx="11521212" cy="369332"/>
          </a:xfrm>
          <a:prstGeom prst="rect">
            <a:avLst/>
          </a:prstGeom>
          <a:noFill/>
        </p:spPr>
        <p:txBody>
          <a:bodyPr wrap="square" rtlCol="0">
            <a:spAutoFit/>
          </a:bodyPr>
          <a:lstStyle/>
          <a:p>
            <a:r>
              <a:rPr lang="pt-BR" b="1" dirty="0"/>
              <a:t>E o que são Recursos Garantidores ou Ativos Garantidores do Plano de Benefícios do RPPS?</a:t>
            </a:r>
          </a:p>
        </p:txBody>
      </p:sp>
      <p:sp>
        <p:nvSpPr>
          <p:cNvPr id="11" name="CaixaDeTexto 10">
            <a:extLst>
              <a:ext uri="{FF2B5EF4-FFF2-40B4-BE49-F238E27FC236}">
                <a16:creationId xmlns:a16="http://schemas.microsoft.com/office/drawing/2014/main" id="{55ABF73E-3CB0-5226-3CE6-04D7F9987CBE}"/>
              </a:ext>
            </a:extLst>
          </p:cNvPr>
          <p:cNvSpPr txBox="1"/>
          <p:nvPr/>
        </p:nvSpPr>
        <p:spPr>
          <a:xfrm>
            <a:off x="335394" y="1560815"/>
            <a:ext cx="11521212" cy="4191789"/>
          </a:xfrm>
          <a:prstGeom prst="rect">
            <a:avLst/>
          </a:prstGeom>
          <a:noFill/>
        </p:spPr>
        <p:txBody>
          <a:bodyPr wrap="square">
            <a:spAutoFit/>
          </a:bodyPr>
          <a:lstStyle/>
          <a:p>
            <a:pPr algn="just">
              <a:lnSpc>
                <a:spcPct val="150000"/>
              </a:lnSpc>
            </a:pPr>
            <a:r>
              <a:rPr lang="pt-BR" sz="2000" dirty="0"/>
              <a:t>Conceitualmente, pode-se dizer que são os ativos vinculados a garantir compromissos futuros, no caso do RPPS, segundo a Portaria MTP nº 1.467, de 2022, é representado pelo somatório dos recursos provenientes das </a:t>
            </a:r>
            <a:r>
              <a:rPr lang="pt-BR" sz="2000" b="1" dirty="0"/>
              <a:t>contribuições, das disponibilidades decorrentes das receitas correntes e de capital e demais ingressos financeiros auferidos pelo RPPS, e dos bens, direitos, ativos financeiros e ativos de qualquer natureza vinculados, por lei, ao regime, destacados como investimentos,</a:t>
            </a:r>
            <a:r>
              <a:rPr lang="pt-BR" sz="2000" dirty="0"/>
              <a:t> conforme normas contábeis aplicáveis ao setor público, </a:t>
            </a:r>
            <a:r>
              <a:rPr lang="pt-BR" sz="2000" b="1" dirty="0"/>
              <a:t>excluídos</a:t>
            </a:r>
            <a:r>
              <a:rPr lang="pt-BR" sz="2000" dirty="0"/>
              <a:t> os recursos relativos ao financiamento das despesas administrativas do regime e aqueles vinculados aos fundos para oscilação de riscos e os valores das provisões para pagamento dos benefícios avaliados em regime de repartição de capitais de cobertura.</a:t>
            </a:r>
          </a:p>
        </p:txBody>
      </p:sp>
      <p:sp>
        <p:nvSpPr>
          <p:cNvPr id="4" name="Espaço Reservado para Número de Slide 3">
            <a:extLst>
              <a:ext uri="{FF2B5EF4-FFF2-40B4-BE49-F238E27FC236}">
                <a16:creationId xmlns:a16="http://schemas.microsoft.com/office/drawing/2014/main" id="{0FB2A119-71C2-27F6-257A-AFCEC6FFA18E}"/>
              </a:ext>
            </a:extLst>
          </p:cNvPr>
          <p:cNvSpPr>
            <a:spLocks noGrp="1"/>
          </p:cNvSpPr>
          <p:nvPr>
            <p:ph type="sldNum" sz="quarter" idx="12"/>
          </p:nvPr>
        </p:nvSpPr>
        <p:spPr/>
        <p:txBody>
          <a:bodyPr/>
          <a:lstStyle/>
          <a:p>
            <a:fld id="{CC057153-B650-4DEB-B370-79DDCFDCE934}" type="slidenum">
              <a:rPr lang="en-US" smtClean="0"/>
              <a:t>6</a:t>
            </a:fld>
            <a:endParaRPr lang="en-US"/>
          </a:p>
        </p:txBody>
      </p:sp>
    </p:spTree>
    <p:extLst>
      <p:ext uri="{BB962C8B-B14F-4D97-AF65-F5344CB8AC3E}">
        <p14:creationId xmlns:p14="http://schemas.microsoft.com/office/powerpoint/2010/main" val="137606530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E20775-A9EA-1911-598D-CE6CB6904619}"/>
            </a:ext>
          </a:extLst>
        </p:cNvPr>
        <p:cNvGrpSpPr/>
        <p:nvPr/>
      </p:nvGrpSpPr>
      <p:grpSpPr>
        <a:xfrm>
          <a:off x="0" y="0"/>
          <a:ext cx="0" cy="0"/>
          <a:chOff x="0" y="0"/>
          <a:chExt cx="0" cy="0"/>
        </a:xfrm>
      </p:grpSpPr>
      <p:sp>
        <p:nvSpPr>
          <p:cNvPr id="5" name="CaixaDeTexto 4">
            <a:extLst>
              <a:ext uri="{FF2B5EF4-FFF2-40B4-BE49-F238E27FC236}">
                <a16:creationId xmlns:a16="http://schemas.microsoft.com/office/drawing/2014/main" id="{95ED1F48-6F6C-6773-163B-6F0D5AE3BCEE}"/>
              </a:ext>
            </a:extLst>
          </p:cNvPr>
          <p:cNvSpPr txBox="1"/>
          <p:nvPr/>
        </p:nvSpPr>
        <p:spPr>
          <a:xfrm>
            <a:off x="345440" y="31814"/>
            <a:ext cx="11521212" cy="461665"/>
          </a:xfrm>
          <a:prstGeom prst="rect">
            <a:avLst/>
          </a:prstGeom>
          <a:noFill/>
        </p:spPr>
        <p:txBody>
          <a:bodyPr wrap="square">
            <a:spAutoFit/>
          </a:bodyPr>
          <a:lstStyle/>
          <a:p>
            <a:pPr algn="ctr" defTabSz="914400"/>
            <a:r>
              <a:rPr lang="pt-BR" sz="2400" b="1" dirty="0">
                <a:solidFill>
                  <a:prstClr val="white"/>
                </a:solidFill>
                <a:latin typeface="Aptos" panose="02110004020202020204"/>
                <a:ea typeface="Cambria" panose="02040503050406030204" pitchFamily="18" charset="0"/>
              </a:rPr>
              <a:t>Princípio Fundamental do RPPS - Equilíbrio Financeiro e Atuarial</a:t>
            </a:r>
          </a:p>
        </p:txBody>
      </p:sp>
      <p:sp>
        <p:nvSpPr>
          <p:cNvPr id="17" name="CaixaDeTexto 16">
            <a:extLst>
              <a:ext uri="{FF2B5EF4-FFF2-40B4-BE49-F238E27FC236}">
                <a16:creationId xmlns:a16="http://schemas.microsoft.com/office/drawing/2014/main" id="{11D7AF13-17E4-C85D-3519-66FD7C694E59}"/>
              </a:ext>
            </a:extLst>
          </p:cNvPr>
          <p:cNvSpPr txBox="1"/>
          <p:nvPr/>
        </p:nvSpPr>
        <p:spPr>
          <a:xfrm>
            <a:off x="566421" y="26012"/>
            <a:ext cx="11521212" cy="424732"/>
          </a:xfrm>
          <a:prstGeom prst="rect">
            <a:avLst/>
          </a:prstGeom>
          <a:noFill/>
        </p:spPr>
        <p:txBody>
          <a:bodyPr vert="horz" wrap="square" lIns="91440" tIns="45720" rIns="91440" bIns="45720" rtlCol="0" anchor="t">
            <a:spAutoFit/>
          </a:bodyPr>
          <a:lstStyle>
            <a:defPPr>
              <a:defRPr lang="en-US"/>
            </a:defPPr>
            <a:lvl1pPr algn="ctr">
              <a:lnSpc>
                <a:spcPct val="90000"/>
              </a:lnSpc>
              <a:spcBef>
                <a:spcPct val="0"/>
              </a:spcBef>
              <a:buFont typeface="Wingdings" panose="05000000000000000000" pitchFamily="2" charset="2"/>
              <a:buNone/>
              <a:defRPr sz="2800" b="1" cap="all" baseline="0">
                <a:solidFill>
                  <a:srgbClr val="A50021"/>
                </a:solidFill>
                <a:effectLst>
                  <a:outerShdw blurRad="38100" dist="38100" dir="2700000" algn="tl">
                    <a:srgbClr val="000000">
                      <a:alpha val="43137"/>
                    </a:srgbClr>
                  </a:outerShdw>
                </a:effectLst>
                <a:latin typeface="+mj-lt"/>
              </a:defRPr>
            </a:lvl1pPr>
          </a:lstStyle>
          <a:p>
            <a:r>
              <a:rPr lang="pt-BR" sz="2400" dirty="0">
                <a:solidFill>
                  <a:schemeClr val="tx1"/>
                </a:solidFill>
              </a:rPr>
              <a:t>RECURSOS GARANTIDORES</a:t>
            </a:r>
          </a:p>
        </p:txBody>
      </p:sp>
      <p:sp>
        <p:nvSpPr>
          <p:cNvPr id="2" name="CaixaDeTexto 1">
            <a:extLst>
              <a:ext uri="{FF2B5EF4-FFF2-40B4-BE49-F238E27FC236}">
                <a16:creationId xmlns:a16="http://schemas.microsoft.com/office/drawing/2014/main" id="{25DAF255-40F4-C3DD-6DC8-EBA89C54D94D}"/>
              </a:ext>
            </a:extLst>
          </p:cNvPr>
          <p:cNvSpPr txBox="1"/>
          <p:nvPr/>
        </p:nvSpPr>
        <p:spPr>
          <a:xfrm>
            <a:off x="345440" y="842481"/>
            <a:ext cx="11521212" cy="369332"/>
          </a:xfrm>
          <a:prstGeom prst="rect">
            <a:avLst/>
          </a:prstGeom>
          <a:noFill/>
        </p:spPr>
        <p:txBody>
          <a:bodyPr wrap="square" rtlCol="0">
            <a:spAutoFit/>
          </a:bodyPr>
          <a:lstStyle/>
          <a:p>
            <a:r>
              <a:rPr lang="pt-BR" b="1" dirty="0"/>
              <a:t>Ativo Contábil é naturalmente Garantidor?</a:t>
            </a:r>
          </a:p>
        </p:txBody>
      </p:sp>
      <p:sp>
        <p:nvSpPr>
          <p:cNvPr id="11" name="CaixaDeTexto 10">
            <a:extLst>
              <a:ext uri="{FF2B5EF4-FFF2-40B4-BE49-F238E27FC236}">
                <a16:creationId xmlns:a16="http://schemas.microsoft.com/office/drawing/2014/main" id="{5B571E1B-82C6-B642-AD82-F68576848542}"/>
              </a:ext>
            </a:extLst>
          </p:cNvPr>
          <p:cNvSpPr txBox="1"/>
          <p:nvPr/>
        </p:nvSpPr>
        <p:spPr>
          <a:xfrm>
            <a:off x="345440" y="1438771"/>
            <a:ext cx="11521212" cy="646331"/>
          </a:xfrm>
          <a:prstGeom prst="rect">
            <a:avLst/>
          </a:prstGeom>
          <a:noFill/>
        </p:spPr>
        <p:txBody>
          <a:bodyPr wrap="square">
            <a:spAutoFit/>
          </a:bodyPr>
          <a:lstStyle/>
          <a:p>
            <a:pPr algn="just"/>
            <a:r>
              <a:rPr lang="pt-BR" dirty="0"/>
              <a:t>A resposta é </a:t>
            </a:r>
            <a:r>
              <a:rPr lang="pt-BR" b="1" dirty="0"/>
              <a:t>NÃO</a:t>
            </a:r>
            <a:r>
              <a:rPr lang="pt-BR" dirty="0"/>
              <a:t>, dado que nem todo Ativo Contábil se configura como Ativo Garantidor do Plano de Benefícios do RPPS.</a:t>
            </a:r>
          </a:p>
        </p:txBody>
      </p:sp>
      <p:sp>
        <p:nvSpPr>
          <p:cNvPr id="4" name="CaixaDeTexto 3">
            <a:extLst>
              <a:ext uri="{FF2B5EF4-FFF2-40B4-BE49-F238E27FC236}">
                <a16:creationId xmlns:a16="http://schemas.microsoft.com/office/drawing/2014/main" id="{C2B89D72-0094-3B8B-259A-B26519004C5C}"/>
              </a:ext>
            </a:extLst>
          </p:cNvPr>
          <p:cNvSpPr txBox="1"/>
          <p:nvPr/>
        </p:nvSpPr>
        <p:spPr>
          <a:xfrm>
            <a:off x="345439" y="2402654"/>
            <a:ext cx="11521212" cy="369332"/>
          </a:xfrm>
          <a:prstGeom prst="rect">
            <a:avLst/>
          </a:prstGeom>
          <a:noFill/>
        </p:spPr>
        <p:txBody>
          <a:bodyPr wrap="square">
            <a:spAutoFit/>
          </a:bodyPr>
          <a:lstStyle/>
          <a:p>
            <a:r>
              <a:rPr lang="pt-BR" b="1" dirty="0"/>
              <a:t>Ativo Contábil</a:t>
            </a:r>
          </a:p>
        </p:txBody>
      </p:sp>
      <p:sp>
        <p:nvSpPr>
          <p:cNvPr id="7" name="CaixaDeTexto 6">
            <a:extLst>
              <a:ext uri="{FF2B5EF4-FFF2-40B4-BE49-F238E27FC236}">
                <a16:creationId xmlns:a16="http://schemas.microsoft.com/office/drawing/2014/main" id="{2A533D4A-4D9D-AB18-2B74-D46A6AA6D31D}"/>
              </a:ext>
            </a:extLst>
          </p:cNvPr>
          <p:cNvSpPr txBox="1"/>
          <p:nvPr/>
        </p:nvSpPr>
        <p:spPr>
          <a:xfrm>
            <a:off x="345440" y="3014621"/>
            <a:ext cx="11521211" cy="3366371"/>
          </a:xfrm>
          <a:prstGeom prst="rect">
            <a:avLst/>
          </a:prstGeom>
          <a:noFill/>
        </p:spPr>
        <p:txBody>
          <a:bodyPr wrap="square">
            <a:spAutoFit/>
          </a:bodyPr>
          <a:lstStyle/>
          <a:p>
            <a:pPr algn="just">
              <a:lnSpc>
                <a:spcPct val="150000"/>
              </a:lnSpc>
            </a:pPr>
            <a:r>
              <a:rPr lang="pt-BR" dirty="0"/>
              <a:t>Entendido como o recurso controlado no presente pela entidade, como resultado de eventos passados, com potencial de serviço ou capacidade de gerar benefícios econômicos (fluxo de caixa), não se configurando necessariamente em um ativo real, devendo ser reconhecido nas demonstrações contábeis na “certeza” da entrada de benefícios/recursos, desde que mensuráveis monetariamente, como exemplo, no caso dos RPPS, tem-se os Créditos a Receber de Contribuições não parceladas, e o Créditos a Receber de Aportes para Cobertura de Déficit Atuarial e de Alíquota Suplementar. </a:t>
            </a:r>
            <a:r>
              <a:rPr lang="pt-BR" i="1" dirty="0"/>
              <a:t>(Uma impropriedade interpretativa trazida pela IPC STN nº 14, versão de 2022, replicada no MCASP e no PCASP, desde 2023, sob o argumento de que tais recursos não estão atrelados à prestação do serviço pelo segurado, item 95 da NBC T SP 15).</a:t>
            </a:r>
          </a:p>
        </p:txBody>
      </p:sp>
      <p:sp>
        <p:nvSpPr>
          <p:cNvPr id="6" name="Espaço Reservado para Número de Slide 5">
            <a:extLst>
              <a:ext uri="{FF2B5EF4-FFF2-40B4-BE49-F238E27FC236}">
                <a16:creationId xmlns:a16="http://schemas.microsoft.com/office/drawing/2014/main" id="{7E663F86-70C7-6A66-2DD5-37206382130E}"/>
              </a:ext>
            </a:extLst>
          </p:cNvPr>
          <p:cNvSpPr>
            <a:spLocks noGrp="1"/>
          </p:cNvSpPr>
          <p:nvPr>
            <p:ph type="sldNum" sz="quarter" idx="12"/>
          </p:nvPr>
        </p:nvSpPr>
        <p:spPr/>
        <p:txBody>
          <a:bodyPr/>
          <a:lstStyle/>
          <a:p>
            <a:fld id="{CC057153-B650-4DEB-B370-79DDCFDCE934}" type="slidenum">
              <a:rPr lang="en-US" smtClean="0"/>
              <a:t>7</a:t>
            </a:fld>
            <a:endParaRPr lang="en-US" dirty="0"/>
          </a:p>
        </p:txBody>
      </p:sp>
      <p:pic>
        <p:nvPicPr>
          <p:cNvPr id="1026" name="Picture 2" descr="17.100+ Emoji Confuso Ilustração de stock, gráficos ...">
            <a:extLst>
              <a:ext uri="{FF2B5EF4-FFF2-40B4-BE49-F238E27FC236}">
                <a16:creationId xmlns:a16="http://schemas.microsoft.com/office/drawing/2014/main" id="{6F75DAE0-4869-8ABF-314F-9EF26B30E95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74822" y="5907640"/>
            <a:ext cx="1232899" cy="5959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52625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6" presetClass="entr" presetSubtype="0" fill="hold" nodeType="clickEffect">
                                  <p:stCondLst>
                                    <p:cond delay="0"/>
                                  </p:stCondLst>
                                  <p:childTnLst>
                                    <p:set>
                                      <p:cBhvr>
                                        <p:cTn id="22" dur="1" fill="hold">
                                          <p:stCondLst>
                                            <p:cond delay="0"/>
                                          </p:stCondLst>
                                        </p:cTn>
                                        <p:tgtEl>
                                          <p:spTgt spid="1026"/>
                                        </p:tgtEl>
                                        <p:attrNameLst>
                                          <p:attrName>style.visibility</p:attrName>
                                        </p:attrNameLst>
                                      </p:cBhvr>
                                      <p:to>
                                        <p:strVal val="visible"/>
                                      </p:to>
                                    </p:set>
                                    <p:animEffect transition="in" filter="wipe(down)">
                                      <p:cBhvr>
                                        <p:cTn id="23" dur="580">
                                          <p:stCondLst>
                                            <p:cond delay="0"/>
                                          </p:stCondLst>
                                        </p:cTn>
                                        <p:tgtEl>
                                          <p:spTgt spid="1026"/>
                                        </p:tgtEl>
                                      </p:cBhvr>
                                    </p:animEffect>
                                    <p:anim calcmode="lin" valueType="num">
                                      <p:cBhvr>
                                        <p:cTn id="24" dur="1822" tmFilter="0,0; 0.14,0.36; 0.43,0.73; 0.71,0.91; 1.0,1.0">
                                          <p:stCondLst>
                                            <p:cond delay="0"/>
                                          </p:stCondLst>
                                        </p:cTn>
                                        <p:tgtEl>
                                          <p:spTgt spid="1026"/>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1026"/>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1026"/>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1026"/>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1026"/>
                                        </p:tgtEl>
                                        <p:attrNameLst>
                                          <p:attrName>ppt_y</p:attrName>
                                        </p:attrNameLst>
                                      </p:cBhvr>
                                      <p:tavLst>
                                        <p:tav tm="0" fmla="#ppt_y-sin(pi*$)/81">
                                          <p:val>
                                            <p:fltVal val="0"/>
                                          </p:val>
                                        </p:tav>
                                        <p:tav tm="100000">
                                          <p:val>
                                            <p:fltVal val="1"/>
                                          </p:val>
                                        </p:tav>
                                      </p:tavLst>
                                    </p:anim>
                                    <p:animScale>
                                      <p:cBhvr>
                                        <p:cTn id="29" dur="26">
                                          <p:stCondLst>
                                            <p:cond delay="650"/>
                                          </p:stCondLst>
                                        </p:cTn>
                                        <p:tgtEl>
                                          <p:spTgt spid="1026"/>
                                        </p:tgtEl>
                                      </p:cBhvr>
                                      <p:to x="100000" y="60000"/>
                                    </p:animScale>
                                    <p:animScale>
                                      <p:cBhvr>
                                        <p:cTn id="30" dur="166" decel="50000">
                                          <p:stCondLst>
                                            <p:cond delay="676"/>
                                          </p:stCondLst>
                                        </p:cTn>
                                        <p:tgtEl>
                                          <p:spTgt spid="1026"/>
                                        </p:tgtEl>
                                      </p:cBhvr>
                                      <p:to x="100000" y="100000"/>
                                    </p:animScale>
                                    <p:animScale>
                                      <p:cBhvr>
                                        <p:cTn id="31" dur="26">
                                          <p:stCondLst>
                                            <p:cond delay="1312"/>
                                          </p:stCondLst>
                                        </p:cTn>
                                        <p:tgtEl>
                                          <p:spTgt spid="1026"/>
                                        </p:tgtEl>
                                      </p:cBhvr>
                                      <p:to x="100000" y="80000"/>
                                    </p:animScale>
                                    <p:animScale>
                                      <p:cBhvr>
                                        <p:cTn id="32" dur="166" decel="50000">
                                          <p:stCondLst>
                                            <p:cond delay="1338"/>
                                          </p:stCondLst>
                                        </p:cTn>
                                        <p:tgtEl>
                                          <p:spTgt spid="1026"/>
                                        </p:tgtEl>
                                      </p:cBhvr>
                                      <p:to x="100000" y="100000"/>
                                    </p:animScale>
                                    <p:animScale>
                                      <p:cBhvr>
                                        <p:cTn id="33" dur="26">
                                          <p:stCondLst>
                                            <p:cond delay="1642"/>
                                          </p:stCondLst>
                                        </p:cTn>
                                        <p:tgtEl>
                                          <p:spTgt spid="1026"/>
                                        </p:tgtEl>
                                      </p:cBhvr>
                                      <p:to x="100000" y="90000"/>
                                    </p:animScale>
                                    <p:animScale>
                                      <p:cBhvr>
                                        <p:cTn id="34" dur="166" decel="50000">
                                          <p:stCondLst>
                                            <p:cond delay="1668"/>
                                          </p:stCondLst>
                                        </p:cTn>
                                        <p:tgtEl>
                                          <p:spTgt spid="1026"/>
                                        </p:tgtEl>
                                      </p:cBhvr>
                                      <p:to x="100000" y="100000"/>
                                    </p:animScale>
                                    <p:animScale>
                                      <p:cBhvr>
                                        <p:cTn id="35" dur="26">
                                          <p:stCondLst>
                                            <p:cond delay="1808"/>
                                          </p:stCondLst>
                                        </p:cTn>
                                        <p:tgtEl>
                                          <p:spTgt spid="1026"/>
                                        </p:tgtEl>
                                      </p:cBhvr>
                                      <p:to x="100000" y="95000"/>
                                    </p:animScale>
                                    <p:animScale>
                                      <p:cBhvr>
                                        <p:cTn id="36" dur="166" decel="50000">
                                          <p:stCondLst>
                                            <p:cond delay="1834"/>
                                          </p:stCondLst>
                                        </p:cTn>
                                        <p:tgtEl>
                                          <p:spTgt spid="102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P spid="4"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4B3327-7624-F5ED-A819-F0E4CDE7A986}"/>
            </a:ext>
          </a:extLst>
        </p:cNvPr>
        <p:cNvGrpSpPr/>
        <p:nvPr/>
      </p:nvGrpSpPr>
      <p:grpSpPr>
        <a:xfrm>
          <a:off x="0" y="0"/>
          <a:ext cx="0" cy="0"/>
          <a:chOff x="0" y="0"/>
          <a:chExt cx="0" cy="0"/>
        </a:xfrm>
      </p:grpSpPr>
      <p:sp>
        <p:nvSpPr>
          <p:cNvPr id="5" name="CaixaDeTexto 4">
            <a:extLst>
              <a:ext uri="{FF2B5EF4-FFF2-40B4-BE49-F238E27FC236}">
                <a16:creationId xmlns:a16="http://schemas.microsoft.com/office/drawing/2014/main" id="{4D742044-D85C-241E-47E9-F2EA819541AE}"/>
              </a:ext>
            </a:extLst>
          </p:cNvPr>
          <p:cNvSpPr txBox="1"/>
          <p:nvPr/>
        </p:nvSpPr>
        <p:spPr>
          <a:xfrm>
            <a:off x="345440" y="31814"/>
            <a:ext cx="11521212" cy="461665"/>
          </a:xfrm>
          <a:prstGeom prst="rect">
            <a:avLst/>
          </a:prstGeom>
          <a:noFill/>
        </p:spPr>
        <p:txBody>
          <a:bodyPr wrap="square">
            <a:spAutoFit/>
          </a:bodyPr>
          <a:lstStyle/>
          <a:p>
            <a:pPr algn="ctr" defTabSz="914400"/>
            <a:r>
              <a:rPr lang="pt-BR" sz="2400" b="1" dirty="0">
                <a:solidFill>
                  <a:prstClr val="white"/>
                </a:solidFill>
                <a:latin typeface="Aptos" panose="02110004020202020204"/>
                <a:ea typeface="Cambria" panose="02040503050406030204" pitchFamily="18" charset="0"/>
              </a:rPr>
              <a:t>Princípio Fundamental do RPPS - Equilíbrio Financeiro e Atuarial</a:t>
            </a:r>
          </a:p>
        </p:txBody>
      </p:sp>
      <p:sp>
        <p:nvSpPr>
          <p:cNvPr id="17" name="CaixaDeTexto 16">
            <a:extLst>
              <a:ext uri="{FF2B5EF4-FFF2-40B4-BE49-F238E27FC236}">
                <a16:creationId xmlns:a16="http://schemas.microsoft.com/office/drawing/2014/main" id="{D6FD006E-F93A-0C1B-27EF-50B7DF683867}"/>
              </a:ext>
            </a:extLst>
          </p:cNvPr>
          <p:cNvSpPr txBox="1"/>
          <p:nvPr/>
        </p:nvSpPr>
        <p:spPr>
          <a:xfrm>
            <a:off x="566421" y="26012"/>
            <a:ext cx="11521212" cy="424732"/>
          </a:xfrm>
          <a:prstGeom prst="rect">
            <a:avLst/>
          </a:prstGeom>
          <a:noFill/>
        </p:spPr>
        <p:txBody>
          <a:bodyPr vert="horz" wrap="square" lIns="91440" tIns="45720" rIns="91440" bIns="45720" rtlCol="0" anchor="t">
            <a:spAutoFit/>
          </a:bodyPr>
          <a:lstStyle>
            <a:defPPr>
              <a:defRPr lang="en-US"/>
            </a:defPPr>
            <a:lvl1pPr algn="ctr">
              <a:lnSpc>
                <a:spcPct val="90000"/>
              </a:lnSpc>
              <a:spcBef>
                <a:spcPct val="0"/>
              </a:spcBef>
              <a:buFont typeface="Wingdings" panose="05000000000000000000" pitchFamily="2" charset="2"/>
              <a:buNone/>
              <a:defRPr sz="2800" b="1" cap="all" baseline="0">
                <a:solidFill>
                  <a:srgbClr val="A50021"/>
                </a:solidFill>
                <a:effectLst>
                  <a:outerShdw blurRad="38100" dist="38100" dir="2700000" algn="tl">
                    <a:srgbClr val="000000">
                      <a:alpha val="43137"/>
                    </a:srgbClr>
                  </a:outerShdw>
                </a:effectLst>
                <a:latin typeface="+mj-lt"/>
              </a:defRPr>
            </a:lvl1pPr>
          </a:lstStyle>
          <a:p>
            <a:r>
              <a:rPr lang="pt-BR" sz="2400" dirty="0">
                <a:solidFill>
                  <a:schemeClr val="tx1"/>
                </a:solidFill>
              </a:rPr>
              <a:t>RECURSOS GARANTIDORES</a:t>
            </a:r>
          </a:p>
        </p:txBody>
      </p:sp>
      <p:sp>
        <p:nvSpPr>
          <p:cNvPr id="2" name="CaixaDeTexto 1">
            <a:extLst>
              <a:ext uri="{FF2B5EF4-FFF2-40B4-BE49-F238E27FC236}">
                <a16:creationId xmlns:a16="http://schemas.microsoft.com/office/drawing/2014/main" id="{5035CE2D-9B6B-91D0-90F3-328F003A0A2C}"/>
              </a:ext>
            </a:extLst>
          </p:cNvPr>
          <p:cNvSpPr txBox="1"/>
          <p:nvPr/>
        </p:nvSpPr>
        <p:spPr>
          <a:xfrm>
            <a:off x="345440" y="842481"/>
            <a:ext cx="11521212" cy="400110"/>
          </a:xfrm>
          <a:prstGeom prst="rect">
            <a:avLst/>
          </a:prstGeom>
          <a:noFill/>
        </p:spPr>
        <p:txBody>
          <a:bodyPr wrap="square" rtlCol="0">
            <a:spAutoFit/>
          </a:bodyPr>
          <a:lstStyle/>
          <a:p>
            <a:r>
              <a:rPr lang="pt-BR" sz="2000" b="1" dirty="0"/>
              <a:t>Condição especial para aceitação dos Parcelamentos como Ativo Garantidor</a:t>
            </a:r>
          </a:p>
        </p:txBody>
      </p:sp>
      <p:sp>
        <p:nvSpPr>
          <p:cNvPr id="6" name="CaixaDeTexto 5">
            <a:extLst>
              <a:ext uri="{FF2B5EF4-FFF2-40B4-BE49-F238E27FC236}">
                <a16:creationId xmlns:a16="http://schemas.microsoft.com/office/drawing/2014/main" id="{73584388-5E7A-D011-D393-9EBF8CCC296B}"/>
              </a:ext>
            </a:extLst>
          </p:cNvPr>
          <p:cNvSpPr txBox="1"/>
          <p:nvPr/>
        </p:nvSpPr>
        <p:spPr>
          <a:xfrm>
            <a:off x="386764" y="2602313"/>
            <a:ext cx="11418472" cy="646331"/>
          </a:xfrm>
          <a:prstGeom prst="rect">
            <a:avLst/>
          </a:prstGeom>
          <a:noFill/>
        </p:spPr>
        <p:txBody>
          <a:bodyPr wrap="square">
            <a:spAutoFit/>
          </a:bodyPr>
          <a:lstStyle/>
          <a:p>
            <a:pPr marL="285750" indent="-285750" algn="just">
              <a:buFont typeface="Wingdings" panose="05000000000000000000" pitchFamily="2" charset="2"/>
              <a:buChar char="§"/>
            </a:pPr>
            <a:r>
              <a:rPr lang="pt-BR" dirty="0"/>
              <a:t>Os valores dos Créditos a Receber reconhecidos nas demonstrações contábeis do RPPS, exigindo-se, em relação aos créditos a receber do ente federativo, que:</a:t>
            </a:r>
          </a:p>
        </p:txBody>
      </p:sp>
      <p:sp>
        <p:nvSpPr>
          <p:cNvPr id="9" name="CaixaDeTexto 8">
            <a:extLst>
              <a:ext uri="{FF2B5EF4-FFF2-40B4-BE49-F238E27FC236}">
                <a16:creationId xmlns:a16="http://schemas.microsoft.com/office/drawing/2014/main" id="{CAE1957D-2475-B9F9-1712-BE84293DC1F2}"/>
              </a:ext>
            </a:extLst>
          </p:cNvPr>
          <p:cNvSpPr txBox="1"/>
          <p:nvPr/>
        </p:nvSpPr>
        <p:spPr>
          <a:xfrm>
            <a:off x="345439" y="1629906"/>
            <a:ext cx="11521211" cy="646331"/>
          </a:xfrm>
          <a:prstGeom prst="rect">
            <a:avLst/>
          </a:prstGeom>
          <a:noFill/>
        </p:spPr>
        <p:txBody>
          <a:bodyPr wrap="square">
            <a:spAutoFit/>
          </a:bodyPr>
          <a:lstStyle/>
          <a:p>
            <a:pPr algn="just"/>
            <a:r>
              <a:rPr lang="pt-BR" dirty="0"/>
              <a:t>Segundo a Portaria MTP nº 1.467, de 2022, poderão ser considerados como ativos garantidores dos compromissos do plano de benefícios do RPPS:</a:t>
            </a:r>
          </a:p>
        </p:txBody>
      </p:sp>
      <p:sp>
        <p:nvSpPr>
          <p:cNvPr id="12" name="CaixaDeTexto 11">
            <a:extLst>
              <a:ext uri="{FF2B5EF4-FFF2-40B4-BE49-F238E27FC236}">
                <a16:creationId xmlns:a16="http://schemas.microsoft.com/office/drawing/2014/main" id="{0D634563-A401-94D4-9364-1BB94AB45803}"/>
              </a:ext>
            </a:extLst>
          </p:cNvPr>
          <p:cNvSpPr txBox="1"/>
          <p:nvPr/>
        </p:nvSpPr>
        <p:spPr>
          <a:xfrm>
            <a:off x="294070" y="3585948"/>
            <a:ext cx="11521210" cy="646331"/>
          </a:xfrm>
          <a:prstGeom prst="rect">
            <a:avLst/>
          </a:prstGeom>
          <a:noFill/>
        </p:spPr>
        <p:txBody>
          <a:bodyPr wrap="square">
            <a:spAutoFit/>
          </a:bodyPr>
          <a:lstStyle/>
          <a:p>
            <a:pPr marL="285750" indent="-285750" algn="just">
              <a:buFont typeface="Wingdings" panose="05000000000000000000" pitchFamily="2" charset="2"/>
              <a:buChar char="ü"/>
            </a:pPr>
            <a:r>
              <a:rPr lang="pt-BR" dirty="0"/>
              <a:t>Estejam por ele devidamente reconhecidos e contabilizados como dívida fundada com a unidade gestora do RPPS.</a:t>
            </a:r>
          </a:p>
        </p:txBody>
      </p:sp>
      <p:sp>
        <p:nvSpPr>
          <p:cNvPr id="14" name="CaixaDeTexto 13">
            <a:extLst>
              <a:ext uri="{FF2B5EF4-FFF2-40B4-BE49-F238E27FC236}">
                <a16:creationId xmlns:a16="http://schemas.microsoft.com/office/drawing/2014/main" id="{96545898-BC77-E614-61E9-F73FB566C465}"/>
              </a:ext>
            </a:extLst>
          </p:cNvPr>
          <p:cNvSpPr txBox="1"/>
          <p:nvPr/>
        </p:nvSpPr>
        <p:spPr>
          <a:xfrm>
            <a:off x="345440" y="4508345"/>
            <a:ext cx="11521210" cy="369332"/>
          </a:xfrm>
          <a:prstGeom prst="rect">
            <a:avLst/>
          </a:prstGeom>
          <a:noFill/>
        </p:spPr>
        <p:txBody>
          <a:bodyPr wrap="square">
            <a:spAutoFit/>
          </a:bodyPr>
          <a:lstStyle/>
          <a:p>
            <a:pPr marL="285750" indent="-285750" algn="just">
              <a:buFont typeface="Wingdings" panose="05000000000000000000" pitchFamily="2" charset="2"/>
              <a:buChar char="ü"/>
            </a:pPr>
            <a:r>
              <a:rPr lang="pt-BR" dirty="0"/>
              <a:t>O termo de acordo de parcelamento esteja cadastrado no CADPREV.</a:t>
            </a:r>
          </a:p>
        </p:txBody>
      </p:sp>
      <p:sp>
        <p:nvSpPr>
          <p:cNvPr id="4" name="Espaço Reservado para Número de Slide 3">
            <a:extLst>
              <a:ext uri="{FF2B5EF4-FFF2-40B4-BE49-F238E27FC236}">
                <a16:creationId xmlns:a16="http://schemas.microsoft.com/office/drawing/2014/main" id="{9C328F5A-895E-5F9D-A7B0-9D25771A9F54}"/>
              </a:ext>
            </a:extLst>
          </p:cNvPr>
          <p:cNvSpPr>
            <a:spLocks noGrp="1"/>
          </p:cNvSpPr>
          <p:nvPr>
            <p:ph type="sldNum" sz="quarter" idx="12"/>
          </p:nvPr>
        </p:nvSpPr>
        <p:spPr/>
        <p:txBody>
          <a:bodyPr/>
          <a:lstStyle/>
          <a:p>
            <a:fld id="{CC057153-B650-4DEB-B370-79DDCFDCE934}" type="slidenum">
              <a:rPr lang="en-US" smtClean="0"/>
              <a:t>8</a:t>
            </a:fld>
            <a:endParaRPr lang="en-US"/>
          </a:p>
        </p:txBody>
      </p:sp>
    </p:spTree>
    <p:extLst>
      <p:ext uri="{BB962C8B-B14F-4D97-AF65-F5344CB8AC3E}">
        <p14:creationId xmlns:p14="http://schemas.microsoft.com/office/powerpoint/2010/main" val="366492490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9" grpId="0"/>
      <p:bldP spid="12"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092716-F95F-9972-E517-3713A36A462A}"/>
            </a:ext>
          </a:extLst>
        </p:cNvPr>
        <p:cNvGrpSpPr/>
        <p:nvPr/>
      </p:nvGrpSpPr>
      <p:grpSpPr>
        <a:xfrm>
          <a:off x="0" y="0"/>
          <a:ext cx="0" cy="0"/>
          <a:chOff x="0" y="0"/>
          <a:chExt cx="0" cy="0"/>
        </a:xfrm>
      </p:grpSpPr>
      <p:sp>
        <p:nvSpPr>
          <p:cNvPr id="5" name="CaixaDeTexto 4">
            <a:extLst>
              <a:ext uri="{FF2B5EF4-FFF2-40B4-BE49-F238E27FC236}">
                <a16:creationId xmlns:a16="http://schemas.microsoft.com/office/drawing/2014/main" id="{22F7BFF8-CB73-F047-438A-4952A74F4CE2}"/>
              </a:ext>
            </a:extLst>
          </p:cNvPr>
          <p:cNvSpPr txBox="1"/>
          <p:nvPr/>
        </p:nvSpPr>
        <p:spPr>
          <a:xfrm>
            <a:off x="345440" y="31814"/>
            <a:ext cx="11521212" cy="461665"/>
          </a:xfrm>
          <a:prstGeom prst="rect">
            <a:avLst/>
          </a:prstGeom>
          <a:noFill/>
        </p:spPr>
        <p:txBody>
          <a:bodyPr wrap="square">
            <a:spAutoFit/>
          </a:bodyPr>
          <a:lstStyle/>
          <a:p>
            <a:pPr algn="ctr" defTabSz="914400"/>
            <a:r>
              <a:rPr lang="pt-BR" sz="2400" b="1" dirty="0">
                <a:solidFill>
                  <a:prstClr val="white"/>
                </a:solidFill>
                <a:latin typeface="Aptos" panose="02110004020202020204"/>
                <a:ea typeface="Cambria" panose="02040503050406030204" pitchFamily="18" charset="0"/>
              </a:rPr>
              <a:t>Princípio Fundamental do RPPS - Equilíbrio Financeiro e Atuarial</a:t>
            </a:r>
          </a:p>
        </p:txBody>
      </p:sp>
      <p:sp>
        <p:nvSpPr>
          <p:cNvPr id="17" name="CaixaDeTexto 16">
            <a:extLst>
              <a:ext uri="{FF2B5EF4-FFF2-40B4-BE49-F238E27FC236}">
                <a16:creationId xmlns:a16="http://schemas.microsoft.com/office/drawing/2014/main" id="{DB77D3DB-798D-4BCF-F316-DA3DBBCFB633}"/>
              </a:ext>
            </a:extLst>
          </p:cNvPr>
          <p:cNvSpPr txBox="1"/>
          <p:nvPr/>
        </p:nvSpPr>
        <p:spPr>
          <a:xfrm>
            <a:off x="566421" y="26012"/>
            <a:ext cx="11521212" cy="424732"/>
          </a:xfrm>
          <a:prstGeom prst="rect">
            <a:avLst/>
          </a:prstGeom>
          <a:noFill/>
        </p:spPr>
        <p:txBody>
          <a:bodyPr vert="horz" wrap="square" lIns="91440" tIns="45720" rIns="91440" bIns="45720" rtlCol="0" anchor="t">
            <a:spAutoFit/>
          </a:bodyPr>
          <a:lstStyle>
            <a:defPPr>
              <a:defRPr lang="en-US"/>
            </a:defPPr>
            <a:lvl1pPr algn="ctr">
              <a:lnSpc>
                <a:spcPct val="90000"/>
              </a:lnSpc>
              <a:spcBef>
                <a:spcPct val="0"/>
              </a:spcBef>
              <a:buFont typeface="Wingdings" panose="05000000000000000000" pitchFamily="2" charset="2"/>
              <a:buNone/>
              <a:defRPr sz="2800" b="1" cap="all" baseline="0">
                <a:solidFill>
                  <a:srgbClr val="A50021"/>
                </a:solidFill>
                <a:effectLst>
                  <a:outerShdw blurRad="38100" dist="38100" dir="2700000" algn="tl">
                    <a:srgbClr val="000000">
                      <a:alpha val="43137"/>
                    </a:srgbClr>
                  </a:outerShdw>
                </a:effectLst>
                <a:latin typeface="+mj-lt"/>
              </a:defRPr>
            </a:lvl1pPr>
          </a:lstStyle>
          <a:p>
            <a:r>
              <a:rPr lang="pt-BR" sz="2400" dirty="0">
                <a:solidFill>
                  <a:schemeClr val="tx1"/>
                </a:solidFill>
              </a:rPr>
              <a:t>Mensuração dos RECURSOS GARANTIDORES do rpps - dinheiro</a:t>
            </a:r>
          </a:p>
        </p:txBody>
      </p:sp>
      <p:sp>
        <p:nvSpPr>
          <p:cNvPr id="4" name="CaixaDeTexto 3">
            <a:extLst>
              <a:ext uri="{FF2B5EF4-FFF2-40B4-BE49-F238E27FC236}">
                <a16:creationId xmlns:a16="http://schemas.microsoft.com/office/drawing/2014/main" id="{2CCEB4E9-2406-BD72-E7DD-2B2815D8AD9A}"/>
              </a:ext>
            </a:extLst>
          </p:cNvPr>
          <p:cNvSpPr txBox="1"/>
          <p:nvPr/>
        </p:nvSpPr>
        <p:spPr>
          <a:xfrm>
            <a:off x="284477" y="540211"/>
            <a:ext cx="11561854" cy="923330"/>
          </a:xfrm>
          <a:prstGeom prst="rect">
            <a:avLst/>
          </a:prstGeom>
          <a:noFill/>
        </p:spPr>
        <p:txBody>
          <a:bodyPr wrap="square">
            <a:spAutoFit/>
          </a:bodyPr>
          <a:lstStyle/>
          <a:p>
            <a:pPr marL="285750" indent="-285750" algn="just">
              <a:buFont typeface="Wingdings" panose="05000000000000000000" pitchFamily="2" charset="2"/>
              <a:buChar char="§"/>
            </a:pPr>
            <a:r>
              <a:rPr lang="pt-BR" dirty="0"/>
              <a:t>A mensuração dos Ativos ou Recursos Garantidores do RPPS </a:t>
            </a:r>
            <a:r>
              <a:rPr lang="pt-BR" b="1" dirty="0"/>
              <a:t>disponíveis para a negociação </a:t>
            </a:r>
            <a:r>
              <a:rPr lang="pt-BR" dirty="0"/>
              <a:t>deve ser feita pelos seus respectivos valores de mercado (</a:t>
            </a:r>
            <a:r>
              <a:rPr lang="pt-BR" b="1" dirty="0"/>
              <a:t>marcação a mercado ou preço</a:t>
            </a:r>
            <a:r>
              <a:rPr lang="pt-BR" dirty="0"/>
              <a:t>), atualizados mensalmente.</a:t>
            </a:r>
          </a:p>
        </p:txBody>
      </p:sp>
      <p:sp>
        <p:nvSpPr>
          <p:cNvPr id="8" name="CaixaDeTexto 7">
            <a:extLst>
              <a:ext uri="{FF2B5EF4-FFF2-40B4-BE49-F238E27FC236}">
                <a16:creationId xmlns:a16="http://schemas.microsoft.com/office/drawing/2014/main" id="{7738DAA0-9093-465B-FA8D-E762A0438877}"/>
              </a:ext>
            </a:extLst>
          </p:cNvPr>
          <p:cNvSpPr txBox="1"/>
          <p:nvPr/>
        </p:nvSpPr>
        <p:spPr>
          <a:xfrm>
            <a:off x="346123" y="1466344"/>
            <a:ext cx="11551580" cy="923330"/>
          </a:xfrm>
          <a:prstGeom prst="rect">
            <a:avLst/>
          </a:prstGeom>
          <a:noFill/>
        </p:spPr>
        <p:txBody>
          <a:bodyPr wrap="square">
            <a:spAutoFit/>
          </a:bodyPr>
          <a:lstStyle>
            <a:defPPr>
              <a:defRPr lang="en-US"/>
            </a:defPPr>
            <a:lvl1pPr marL="285750" indent="-285750" algn="just">
              <a:buFont typeface="Wingdings" panose="05000000000000000000" pitchFamily="2" charset="2"/>
              <a:buChar char="§"/>
              <a:defRPr/>
            </a:lvl1pPr>
          </a:lstStyle>
          <a:p>
            <a:r>
              <a:rPr lang="pt-BR" dirty="0"/>
              <a:t>Os Ativos ou Recursos Garantidores do RPPS da categoria de </a:t>
            </a:r>
            <a:r>
              <a:rPr lang="pt-BR" b="1" dirty="0"/>
              <a:t>mantidos até o vencimento</a:t>
            </a:r>
            <a:r>
              <a:rPr lang="pt-BR" dirty="0"/>
              <a:t> </a:t>
            </a:r>
            <a:r>
              <a:rPr lang="pt-BR" u="sng" dirty="0"/>
              <a:t>deverão</a:t>
            </a:r>
            <a:r>
              <a:rPr lang="pt-BR" dirty="0"/>
              <a:t> ser contabilizados pelos seus custos de aquisição, acrescidos dos rendimentos auferidos (</a:t>
            </a:r>
            <a:r>
              <a:rPr lang="pt-BR" b="1" dirty="0"/>
              <a:t>marcação na curva do papel</a:t>
            </a:r>
            <a:r>
              <a:rPr lang="pt-BR" dirty="0"/>
              <a:t>), também mensalmente, sendo exigido para tal:</a:t>
            </a:r>
          </a:p>
        </p:txBody>
      </p:sp>
      <p:sp>
        <p:nvSpPr>
          <p:cNvPr id="11" name="CaixaDeTexto 10">
            <a:extLst>
              <a:ext uri="{FF2B5EF4-FFF2-40B4-BE49-F238E27FC236}">
                <a16:creationId xmlns:a16="http://schemas.microsoft.com/office/drawing/2014/main" id="{859EF5A0-CF14-F5DD-9813-54110BCCE913}"/>
              </a:ext>
            </a:extLst>
          </p:cNvPr>
          <p:cNvSpPr txBox="1"/>
          <p:nvPr/>
        </p:nvSpPr>
        <p:spPr>
          <a:xfrm>
            <a:off x="345439" y="2354648"/>
            <a:ext cx="11460249" cy="369332"/>
          </a:xfrm>
          <a:prstGeom prst="rect">
            <a:avLst/>
          </a:prstGeom>
          <a:noFill/>
        </p:spPr>
        <p:txBody>
          <a:bodyPr wrap="square">
            <a:spAutoFit/>
          </a:bodyPr>
          <a:lstStyle/>
          <a:p>
            <a:pPr marL="285750" indent="-285750" algn="just">
              <a:buFont typeface="Wingdings" panose="05000000000000000000" pitchFamily="2" charset="2"/>
              <a:buChar char="ü"/>
            </a:pPr>
            <a:r>
              <a:rPr lang="pt-BR" dirty="0"/>
              <a:t>Demonstração da capacidade financeira do RPPS de mantê-los em carteira até o vencimento</a:t>
            </a:r>
          </a:p>
        </p:txBody>
      </p:sp>
      <p:sp>
        <p:nvSpPr>
          <p:cNvPr id="15" name="CaixaDeTexto 14">
            <a:extLst>
              <a:ext uri="{FF2B5EF4-FFF2-40B4-BE49-F238E27FC236}">
                <a16:creationId xmlns:a16="http://schemas.microsoft.com/office/drawing/2014/main" id="{97CEAC60-C25A-AFA0-4B10-85C91FB8AFBB}"/>
              </a:ext>
            </a:extLst>
          </p:cNvPr>
          <p:cNvSpPr txBox="1"/>
          <p:nvPr/>
        </p:nvSpPr>
        <p:spPr>
          <a:xfrm>
            <a:off x="305025" y="2791780"/>
            <a:ext cx="11541306" cy="369332"/>
          </a:xfrm>
          <a:prstGeom prst="rect">
            <a:avLst/>
          </a:prstGeom>
          <a:noFill/>
        </p:spPr>
        <p:txBody>
          <a:bodyPr wrap="square">
            <a:spAutoFit/>
          </a:bodyPr>
          <a:lstStyle>
            <a:defPPr>
              <a:defRPr lang="en-US"/>
            </a:defPPr>
            <a:lvl1pPr marL="285750" indent="-285750" algn="just">
              <a:buFont typeface="Wingdings" panose="05000000000000000000" pitchFamily="2" charset="2"/>
              <a:buChar char="ü"/>
              <a:defRPr/>
            </a:lvl1pPr>
          </a:lstStyle>
          <a:p>
            <a:r>
              <a:rPr lang="pt-BR" dirty="0"/>
              <a:t>Demonstração, </a:t>
            </a:r>
            <a:r>
              <a:rPr lang="pt-BR" b="1" dirty="0"/>
              <a:t>de forma inequívoca</a:t>
            </a:r>
            <a:r>
              <a:rPr lang="pt-BR" dirty="0"/>
              <a:t>, pela unidade gestora, da intenção de mantê-los até o vencimento.</a:t>
            </a:r>
          </a:p>
        </p:txBody>
      </p:sp>
      <p:sp>
        <p:nvSpPr>
          <p:cNvPr id="18" name="CaixaDeTexto 17">
            <a:extLst>
              <a:ext uri="{FF2B5EF4-FFF2-40B4-BE49-F238E27FC236}">
                <a16:creationId xmlns:a16="http://schemas.microsoft.com/office/drawing/2014/main" id="{0065D5B5-7FD8-7134-8B7D-35939FF89921}"/>
              </a:ext>
            </a:extLst>
          </p:cNvPr>
          <p:cNvSpPr txBox="1"/>
          <p:nvPr/>
        </p:nvSpPr>
        <p:spPr>
          <a:xfrm>
            <a:off x="305025" y="3249670"/>
            <a:ext cx="11541307" cy="646331"/>
          </a:xfrm>
          <a:prstGeom prst="rect">
            <a:avLst/>
          </a:prstGeom>
          <a:noFill/>
        </p:spPr>
        <p:txBody>
          <a:bodyPr wrap="square">
            <a:spAutoFit/>
          </a:bodyPr>
          <a:lstStyle>
            <a:defPPr>
              <a:defRPr lang="en-US"/>
            </a:defPPr>
            <a:lvl1pPr marL="285750" indent="-285750" algn="just">
              <a:buFont typeface="Wingdings" panose="05000000000000000000" pitchFamily="2" charset="2"/>
              <a:buChar char="ü"/>
              <a:defRPr/>
            </a:lvl1pPr>
          </a:lstStyle>
          <a:p>
            <a:r>
              <a:rPr lang="pt-BR" b="1" dirty="0"/>
              <a:t>Compatibilidade com os prazos e taxas </a:t>
            </a:r>
            <a:r>
              <a:rPr lang="pt-BR" dirty="0"/>
              <a:t>das obrigações presentes e futuras do RPPS, geralmente mediante estudos de fluxos de receitas e despesas (ALM por exemplo).</a:t>
            </a:r>
          </a:p>
        </p:txBody>
      </p:sp>
      <p:sp>
        <p:nvSpPr>
          <p:cNvPr id="20" name="CaixaDeTexto 19">
            <a:extLst>
              <a:ext uri="{FF2B5EF4-FFF2-40B4-BE49-F238E27FC236}">
                <a16:creationId xmlns:a16="http://schemas.microsoft.com/office/drawing/2014/main" id="{C70E3D1F-B170-B4A6-25C1-904B2214D0E3}"/>
              </a:ext>
            </a:extLst>
          </p:cNvPr>
          <p:cNvSpPr txBox="1"/>
          <p:nvPr/>
        </p:nvSpPr>
        <p:spPr>
          <a:xfrm>
            <a:off x="315525" y="3947371"/>
            <a:ext cx="11541307" cy="369332"/>
          </a:xfrm>
          <a:prstGeom prst="rect">
            <a:avLst/>
          </a:prstGeom>
          <a:noFill/>
        </p:spPr>
        <p:txBody>
          <a:bodyPr wrap="square">
            <a:spAutoFit/>
          </a:bodyPr>
          <a:lstStyle>
            <a:defPPr>
              <a:defRPr lang="en-US"/>
            </a:defPPr>
            <a:lvl1pPr marL="285750" indent="-285750" algn="just">
              <a:buFont typeface="Wingdings" panose="05000000000000000000" pitchFamily="2" charset="2"/>
              <a:buChar char="ü"/>
              <a:defRPr/>
            </a:lvl1pPr>
          </a:lstStyle>
          <a:p>
            <a:r>
              <a:rPr lang="pt-BR" dirty="0"/>
              <a:t>Classificação contábil e controle </a:t>
            </a:r>
            <a:r>
              <a:rPr lang="pt-BR" b="1" dirty="0"/>
              <a:t>separados</a:t>
            </a:r>
            <a:r>
              <a:rPr lang="pt-BR" dirty="0"/>
              <a:t> dos ativos disponíveis para negociação.</a:t>
            </a:r>
          </a:p>
        </p:txBody>
      </p:sp>
      <p:sp>
        <p:nvSpPr>
          <p:cNvPr id="22" name="CaixaDeTexto 21">
            <a:extLst>
              <a:ext uri="{FF2B5EF4-FFF2-40B4-BE49-F238E27FC236}">
                <a16:creationId xmlns:a16="http://schemas.microsoft.com/office/drawing/2014/main" id="{263EC215-6BE6-252E-DA86-851C194DD06E}"/>
              </a:ext>
            </a:extLst>
          </p:cNvPr>
          <p:cNvSpPr txBox="1"/>
          <p:nvPr/>
        </p:nvSpPr>
        <p:spPr>
          <a:xfrm>
            <a:off x="315071" y="4435873"/>
            <a:ext cx="11521213" cy="923330"/>
          </a:xfrm>
          <a:prstGeom prst="rect">
            <a:avLst/>
          </a:prstGeom>
          <a:noFill/>
        </p:spPr>
        <p:txBody>
          <a:bodyPr wrap="square">
            <a:spAutoFit/>
          </a:bodyPr>
          <a:lstStyle>
            <a:defPPr>
              <a:defRPr lang="en-US"/>
            </a:defPPr>
            <a:lvl1pPr marL="285750" indent="-285750" algn="just">
              <a:buFont typeface="Wingdings" panose="05000000000000000000" pitchFamily="2" charset="2"/>
              <a:buChar char="ü"/>
              <a:defRPr/>
            </a:lvl1pPr>
          </a:lstStyle>
          <a:p>
            <a:r>
              <a:rPr lang="pt-BR" b="1" dirty="0"/>
              <a:t>Obrigatoriedade</a:t>
            </a:r>
            <a:r>
              <a:rPr lang="pt-BR" dirty="0"/>
              <a:t> de divulgação das informações relativas aos ativos adquiridos, ao impacto nos resultados atuariais e aos requisitos e procedimentos contábeis, na hipótese de alteração da forma de precificação dos ativos.</a:t>
            </a:r>
          </a:p>
        </p:txBody>
      </p:sp>
      <p:sp>
        <p:nvSpPr>
          <p:cNvPr id="23" name="Espaço Reservado para Conteúdo 2">
            <a:extLst>
              <a:ext uri="{FF2B5EF4-FFF2-40B4-BE49-F238E27FC236}">
                <a16:creationId xmlns:a16="http://schemas.microsoft.com/office/drawing/2014/main" id="{42105100-C9FA-F7D7-F8C1-C01F949F5679}"/>
              </a:ext>
            </a:extLst>
          </p:cNvPr>
          <p:cNvSpPr txBox="1">
            <a:spLocks/>
          </p:cNvSpPr>
          <p:nvPr/>
        </p:nvSpPr>
        <p:spPr>
          <a:xfrm>
            <a:off x="1818526" y="5519527"/>
            <a:ext cx="10079177" cy="646331"/>
          </a:xfrm>
          <a:prstGeom prst="rect">
            <a:avLst/>
          </a:prstGeom>
          <a:noFill/>
        </p:spPr>
        <p:txBody>
          <a:bodyPr wrap="square">
            <a:spAutoFit/>
          </a:bodyPr>
          <a:lstStyle>
            <a:defPPr>
              <a:defRPr lang="en-US"/>
            </a:defPPr>
            <a:lvl1pPr marL="285750" indent="-285750" algn="just">
              <a:buFont typeface="Wingdings" panose="05000000000000000000" pitchFamily="2" charset="2"/>
              <a:buChar char="ü"/>
              <a:defRPr b="1"/>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pt-BR" b="0" dirty="0"/>
              <a:t>A classificação e mensuração dos ativos imprecisas e ou dissociadas da gestão comprometem a transparência e a governança previdenciária da entidade, no caso o RPPS.</a:t>
            </a:r>
          </a:p>
        </p:txBody>
      </p:sp>
      <p:pic>
        <p:nvPicPr>
          <p:cNvPr id="24" name="Picture 2" descr="Gesto de atenção .">
            <a:extLst>
              <a:ext uri="{FF2B5EF4-FFF2-40B4-BE49-F238E27FC236}">
                <a16:creationId xmlns:a16="http://schemas.microsoft.com/office/drawing/2014/main" id="{9736AF9D-E56E-420D-0B4F-DF91B329BD6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0661" y="5472091"/>
            <a:ext cx="1387865" cy="765685"/>
          </a:xfrm>
          <a:prstGeom prst="rect">
            <a:avLst/>
          </a:prstGeom>
          <a:noFill/>
          <a:extLst>
            <a:ext uri="{909E8E84-426E-40DD-AFC4-6F175D3DCCD1}">
              <a14:hiddenFill xmlns:a14="http://schemas.microsoft.com/office/drawing/2010/main">
                <a:solidFill>
                  <a:srgbClr val="FFFFFF"/>
                </a:solidFill>
              </a14:hiddenFill>
            </a:ext>
          </a:extLst>
        </p:spPr>
      </p:pic>
      <p:sp>
        <p:nvSpPr>
          <p:cNvPr id="3" name="Espaço Reservado para Número de Slide 2">
            <a:extLst>
              <a:ext uri="{FF2B5EF4-FFF2-40B4-BE49-F238E27FC236}">
                <a16:creationId xmlns:a16="http://schemas.microsoft.com/office/drawing/2014/main" id="{1482F456-80AB-758A-652C-04944EED210F}"/>
              </a:ext>
            </a:extLst>
          </p:cNvPr>
          <p:cNvSpPr>
            <a:spLocks noGrp="1"/>
          </p:cNvSpPr>
          <p:nvPr>
            <p:ph type="sldNum" sz="quarter" idx="12"/>
          </p:nvPr>
        </p:nvSpPr>
        <p:spPr/>
        <p:txBody>
          <a:bodyPr/>
          <a:lstStyle/>
          <a:p>
            <a:fld id="{CC057153-B650-4DEB-B370-79DDCFDCE934}" type="slidenum">
              <a:rPr lang="en-US" smtClean="0"/>
              <a:t>9</a:t>
            </a:fld>
            <a:endParaRPr lang="en-US"/>
          </a:p>
        </p:txBody>
      </p:sp>
    </p:spTree>
    <p:extLst>
      <p:ext uri="{BB962C8B-B14F-4D97-AF65-F5344CB8AC3E}">
        <p14:creationId xmlns:p14="http://schemas.microsoft.com/office/powerpoint/2010/main" val="6946330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11" grpId="0"/>
      <p:bldP spid="15" grpId="0"/>
      <p:bldP spid="18" grpId="0"/>
      <p:bldP spid="20" grpId="0"/>
      <p:bldP spid="22" grpId="0"/>
      <p:bldP spid="23"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ipo de Madeira">
  <a:themeElements>
    <a:clrScheme name="Tipo de Madeira">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Tipo de Madeira">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ipo de Madeira">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TM03090434[[fn=Tipo de Madeira]]</Template>
  <TotalTime>701</TotalTime>
  <Words>2392</Words>
  <Application>Microsoft Office PowerPoint</Application>
  <PresentationFormat>Widescreen</PresentationFormat>
  <Paragraphs>181</Paragraphs>
  <Slides>18</Slides>
  <Notes>0</Notes>
  <HiddenSlides>0</HiddenSlides>
  <MMClips>0</MMClips>
  <ScaleCrop>false</ScaleCrop>
  <HeadingPairs>
    <vt:vector size="6" baseType="variant">
      <vt:variant>
        <vt:lpstr>Fontes usadas</vt:lpstr>
      </vt:variant>
      <vt:variant>
        <vt:i4>8</vt:i4>
      </vt:variant>
      <vt:variant>
        <vt:lpstr>Tema</vt:lpstr>
      </vt:variant>
      <vt:variant>
        <vt:i4>1</vt:i4>
      </vt:variant>
      <vt:variant>
        <vt:lpstr>Títulos de slides</vt:lpstr>
      </vt:variant>
      <vt:variant>
        <vt:i4>18</vt:i4>
      </vt:variant>
    </vt:vector>
  </HeadingPairs>
  <TitlesOfParts>
    <vt:vector size="27" baseType="lpstr">
      <vt:lpstr>Aptos</vt:lpstr>
      <vt:lpstr>Arial</vt:lpstr>
      <vt:lpstr>Calibri</vt:lpstr>
      <vt:lpstr>Monstserrat </vt:lpstr>
      <vt:lpstr>Rockwell</vt:lpstr>
      <vt:lpstr>Rockwell (Corpo)</vt:lpstr>
      <vt:lpstr>Rockwell Condensed</vt:lpstr>
      <vt:lpstr>Wingdings</vt:lpstr>
      <vt:lpstr>Tipo de Madeira</vt:lpstr>
      <vt:lpstr>Contabilização dos ativos garantidores</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Otoni Guimarães</dc:creator>
  <cp:lastModifiedBy>Otoni Guimarães</cp:lastModifiedBy>
  <cp:revision>35</cp:revision>
  <dcterms:created xsi:type="dcterms:W3CDTF">2025-07-22T14:16:05Z</dcterms:created>
  <dcterms:modified xsi:type="dcterms:W3CDTF">2025-08-06T15:57:59Z</dcterms:modified>
</cp:coreProperties>
</file>